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6" r:id="rId1"/>
  </p:sldMasterIdLst>
  <p:notesMasterIdLst>
    <p:notesMasterId r:id="rId29"/>
  </p:notesMasterIdLst>
  <p:handoutMasterIdLst>
    <p:handoutMasterId r:id="rId30"/>
  </p:handoutMasterIdLst>
  <p:sldIdLst>
    <p:sldId id="256" r:id="rId2"/>
    <p:sldId id="260" r:id="rId3"/>
    <p:sldId id="261" r:id="rId4"/>
    <p:sldId id="314" r:id="rId5"/>
    <p:sldId id="320" r:id="rId6"/>
    <p:sldId id="257" r:id="rId7"/>
    <p:sldId id="315" r:id="rId8"/>
    <p:sldId id="319" r:id="rId9"/>
    <p:sldId id="317" r:id="rId10"/>
    <p:sldId id="300" r:id="rId11"/>
    <p:sldId id="301" r:id="rId12"/>
    <p:sldId id="302" r:id="rId13"/>
    <p:sldId id="303" r:id="rId14"/>
    <p:sldId id="304" r:id="rId15"/>
    <p:sldId id="322" r:id="rId16"/>
    <p:sldId id="318" r:id="rId17"/>
    <p:sldId id="306" r:id="rId18"/>
    <p:sldId id="307" r:id="rId19"/>
    <p:sldId id="308" r:id="rId20"/>
    <p:sldId id="310" r:id="rId21"/>
    <p:sldId id="311" r:id="rId22"/>
    <p:sldId id="321" r:id="rId23"/>
    <p:sldId id="312" r:id="rId24"/>
    <p:sldId id="313" r:id="rId25"/>
    <p:sldId id="282" r:id="rId26"/>
    <p:sldId id="280" r:id="rId27"/>
    <p:sldId id="27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3FM+XpaS9pfCB8KVXZD4bg==" hashData="BeY2K/1Oi8VI3ZcKfhYVSsWODgk="/>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9C36"/>
    <a:srgbClr val="DCE6F2"/>
    <a:srgbClr val="8EB4E3"/>
    <a:srgbClr val="002060"/>
    <a:srgbClr val="00201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p:cViewPr>
        <p:scale>
          <a:sx n="83" d="100"/>
          <a:sy n="83" d="100"/>
        </p:scale>
        <p:origin x="-1182"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9CC0FC-2BDE-084B-852C-86E1AEAD3E77}" type="datetimeFigureOut">
              <a:rPr lang="en-US" smtClean="0"/>
              <a:t>08/05/2017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3AC4F9-24D2-0145-B7DA-012D79642C0B}" type="slidenum">
              <a:rPr lang="en-US" smtClean="0"/>
              <a:t>‹#›</a:t>
            </a:fld>
            <a:endParaRPr lang="en-US"/>
          </a:p>
        </p:txBody>
      </p:sp>
    </p:spTree>
    <p:extLst>
      <p:ext uri="{BB962C8B-B14F-4D97-AF65-F5344CB8AC3E}">
        <p14:creationId xmlns:p14="http://schemas.microsoft.com/office/powerpoint/2010/main" val="41910530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9810E5-B9E1-7E45-A0FB-1A55435B13DB}" type="datetimeFigureOut">
              <a:rPr lang="en-US" smtClean="0"/>
              <a:t>08/05/2017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42A593-4382-9548-BCBC-9AFA9F58022B}" type="slidenum">
              <a:rPr lang="en-US" smtClean="0"/>
              <a:t>‹#›</a:t>
            </a:fld>
            <a:endParaRPr lang="en-US"/>
          </a:p>
        </p:txBody>
      </p:sp>
    </p:spTree>
    <p:extLst>
      <p:ext uri="{BB962C8B-B14F-4D97-AF65-F5344CB8AC3E}">
        <p14:creationId xmlns:p14="http://schemas.microsoft.com/office/powerpoint/2010/main" val="270338981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Pictures/</a:t>
            </a:r>
            <a:r>
              <a:rPr lang="en-US" baseline="0" dirty="0" smtClean="0"/>
              <a:t> headlines </a:t>
            </a:r>
            <a:r>
              <a:rPr lang="mr-IN" baseline="0" dirty="0" smtClean="0"/>
              <a:t>–</a:t>
            </a:r>
            <a:r>
              <a:rPr lang="en-US" baseline="0" dirty="0" smtClean="0"/>
              <a:t> positive and negative</a:t>
            </a:r>
          </a:p>
          <a:p>
            <a:endParaRPr lang="en-US" baseline="0" dirty="0" smtClean="0"/>
          </a:p>
          <a:p>
            <a:pPr lvl="0"/>
            <a:r>
              <a:rPr lang="en-US" sz="1200" i="1" kern="1200" dirty="0" smtClean="0">
                <a:solidFill>
                  <a:schemeClr val="tx1"/>
                </a:solidFill>
                <a:effectLst/>
                <a:latin typeface="+mn-lt"/>
                <a:ea typeface="+mn-ea"/>
                <a:cs typeface="+mn-cs"/>
              </a:rPr>
              <a:t>UN peacekeepers sexually exploited hundreds of Haitian women to have sex with them in return for food and medicine”.  (A) report found exploitation is widespread, with a third of victims under-18 (Daily Mail, UK, June 2015)</a:t>
            </a:r>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U.N. Official to Visit Central African Republic Amid Scrutiny Over Peacekeepers.  </a:t>
            </a:r>
            <a:r>
              <a:rPr lang="en-US" sz="1200" i="1" kern="1200" dirty="0" err="1" smtClean="0">
                <a:solidFill>
                  <a:schemeClr val="tx1"/>
                </a:solidFill>
                <a:effectLst/>
                <a:latin typeface="+mn-lt"/>
                <a:ea typeface="+mn-ea"/>
                <a:cs typeface="+mn-cs"/>
              </a:rPr>
              <a:t>Zeid</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Ra’ad</a:t>
            </a:r>
            <a:r>
              <a:rPr lang="en-US" sz="1200" i="1" kern="1200" dirty="0" smtClean="0">
                <a:solidFill>
                  <a:schemeClr val="tx1"/>
                </a:solidFill>
                <a:effectLst/>
                <a:latin typeface="+mn-lt"/>
                <a:ea typeface="+mn-ea"/>
                <a:cs typeface="+mn-cs"/>
              </a:rPr>
              <a:t> al-Hussein, the United Nations’ top human rights official, is to meet with the new acting leader of the peacekeeping mission, which has been roiled by sexual abuse allegations (New York Times, August 2015) </a:t>
            </a:r>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UN peacekeepers ‘traded gold and guns with Congolese rebels’ (The Guardian, UK, 2008)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642A593-4382-9548-BCBC-9AFA9F58022B}" type="slidenum">
              <a:rPr lang="en-US" smtClean="0"/>
              <a:t>4</a:t>
            </a:fld>
            <a:endParaRPr lang="en-US"/>
          </a:p>
        </p:txBody>
      </p:sp>
    </p:spTree>
    <p:extLst>
      <p:ext uri="{BB962C8B-B14F-4D97-AF65-F5344CB8AC3E}">
        <p14:creationId xmlns:p14="http://schemas.microsoft.com/office/powerpoint/2010/main" val="1109950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we simply </a:t>
            </a:r>
            <a:r>
              <a:rPr lang="en-US"/>
              <a:t>list definition</a:t>
            </a:r>
            <a:r>
              <a:rPr lang="en-US" baseline="0"/>
              <a:t> of </a:t>
            </a:r>
            <a:r>
              <a:rPr lang="en-US" baseline="0" dirty="0"/>
              <a:t>misconduct as two bullet points? </a:t>
            </a:r>
            <a:endParaRPr lang="en-US" dirty="0"/>
          </a:p>
        </p:txBody>
      </p:sp>
      <p:sp>
        <p:nvSpPr>
          <p:cNvPr id="4" name="Slide Number Placeholder 3"/>
          <p:cNvSpPr>
            <a:spLocks noGrp="1"/>
          </p:cNvSpPr>
          <p:nvPr>
            <p:ph type="sldNum" sz="quarter" idx="10"/>
          </p:nvPr>
        </p:nvSpPr>
        <p:spPr/>
        <p:txBody>
          <a:bodyPr/>
          <a:lstStyle/>
          <a:p>
            <a:fld id="{9642A593-4382-9548-BCBC-9AFA9F58022B}" type="slidenum">
              <a:rPr lang="en-US" smtClean="0"/>
              <a:t>11</a:t>
            </a:fld>
            <a:endParaRPr lang="en-US"/>
          </a:p>
        </p:txBody>
      </p:sp>
    </p:spTree>
    <p:extLst>
      <p:ext uri="{BB962C8B-B14F-4D97-AF65-F5344CB8AC3E}">
        <p14:creationId xmlns:p14="http://schemas.microsoft.com/office/powerpoint/2010/main" val="813357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Can we simply list types</a:t>
            </a:r>
            <a:r>
              <a:rPr lang="en-US" baseline="0" dirty="0"/>
              <a:t> of misconduct as two bullet points? </a:t>
            </a:r>
            <a:endParaRPr lang="en-US" dirty="0"/>
          </a:p>
          <a:p>
            <a:endParaRPr lang="en-US" dirty="0"/>
          </a:p>
        </p:txBody>
      </p:sp>
      <p:sp>
        <p:nvSpPr>
          <p:cNvPr id="4" name="Slide Number Placeholder 3"/>
          <p:cNvSpPr>
            <a:spLocks noGrp="1"/>
          </p:cNvSpPr>
          <p:nvPr>
            <p:ph type="sldNum" sz="quarter" idx="10"/>
          </p:nvPr>
        </p:nvSpPr>
        <p:spPr/>
        <p:txBody>
          <a:bodyPr/>
          <a:lstStyle/>
          <a:p>
            <a:fld id="{9642A593-4382-9548-BCBC-9AFA9F58022B}" type="slidenum">
              <a:rPr lang="en-US" smtClean="0"/>
              <a:t>12</a:t>
            </a:fld>
            <a:endParaRPr lang="en-US"/>
          </a:p>
        </p:txBody>
      </p:sp>
    </p:spTree>
    <p:extLst>
      <p:ext uri="{BB962C8B-B14F-4D97-AF65-F5344CB8AC3E}">
        <p14:creationId xmlns:p14="http://schemas.microsoft.com/office/powerpoint/2010/main" val="4233872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Pictures/</a:t>
            </a:r>
            <a:r>
              <a:rPr lang="en-US" baseline="0" dirty="0" smtClean="0"/>
              <a:t> headlines</a:t>
            </a:r>
          </a:p>
          <a:p>
            <a:endParaRPr lang="en-US" baseline="0" dirty="0" smtClean="0"/>
          </a:p>
          <a:p>
            <a:pPr lvl="0"/>
            <a:r>
              <a:rPr lang="en-US" sz="1200" i="1" kern="1200" dirty="0" smtClean="0">
                <a:solidFill>
                  <a:schemeClr val="tx1"/>
                </a:solidFill>
                <a:effectLst/>
                <a:latin typeface="+mn-lt"/>
                <a:ea typeface="+mn-ea"/>
                <a:cs typeface="+mn-cs"/>
              </a:rPr>
              <a:t>UN peacekeepers sexually exploited hundreds of Haitian women to have sex with them in return for food and medicine”.  (A) report found exploitation is widespread, with a third of victims under-18 (Daily Mail, UK, June 2015)</a:t>
            </a:r>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U.N. Official to Visit Central African Republic Amid Scrutiny Over Peacekeepers.  </a:t>
            </a:r>
            <a:r>
              <a:rPr lang="en-US" sz="1200" i="1" kern="1200" dirty="0" err="1" smtClean="0">
                <a:solidFill>
                  <a:schemeClr val="tx1"/>
                </a:solidFill>
                <a:effectLst/>
                <a:latin typeface="+mn-lt"/>
                <a:ea typeface="+mn-ea"/>
                <a:cs typeface="+mn-cs"/>
              </a:rPr>
              <a:t>Zeid</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Ra’ad</a:t>
            </a:r>
            <a:r>
              <a:rPr lang="en-US" sz="1200" i="1" kern="1200" dirty="0" smtClean="0">
                <a:solidFill>
                  <a:schemeClr val="tx1"/>
                </a:solidFill>
                <a:effectLst/>
                <a:latin typeface="+mn-lt"/>
                <a:ea typeface="+mn-ea"/>
                <a:cs typeface="+mn-cs"/>
              </a:rPr>
              <a:t> al-Hussein, the United Nations’ top human rights official, is to meet with the new acting leader of the peacekeeping mission, which has been roiled by sexual abuse allegations (New York Times, August 2015) </a:t>
            </a:r>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UN peacekeepers ‘traded gold and guns with Congolese rebels’ (The Guardian, UK, 2008)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642A593-4382-9548-BCBC-9AFA9F58022B}" type="slidenum">
              <a:rPr lang="en-US" smtClean="0"/>
              <a:t>14</a:t>
            </a:fld>
            <a:endParaRPr lang="en-US"/>
          </a:p>
        </p:txBody>
      </p:sp>
    </p:spTree>
    <p:extLst>
      <p:ext uri="{BB962C8B-B14F-4D97-AF65-F5344CB8AC3E}">
        <p14:creationId xmlns:p14="http://schemas.microsoft.com/office/powerpoint/2010/main" val="2402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Pictures</a:t>
            </a:r>
            <a:endParaRPr lang="en-US" dirty="0"/>
          </a:p>
        </p:txBody>
      </p:sp>
      <p:sp>
        <p:nvSpPr>
          <p:cNvPr id="4" name="Slide Number Placeholder 3"/>
          <p:cNvSpPr>
            <a:spLocks noGrp="1"/>
          </p:cNvSpPr>
          <p:nvPr>
            <p:ph type="sldNum" sz="quarter" idx="10"/>
          </p:nvPr>
        </p:nvSpPr>
        <p:spPr/>
        <p:txBody>
          <a:bodyPr/>
          <a:lstStyle/>
          <a:p>
            <a:fld id="{9642A593-4382-9548-BCBC-9AFA9F58022B}" type="slidenum">
              <a:rPr lang="en-US" smtClean="0"/>
              <a:t>21</a:t>
            </a:fld>
            <a:endParaRPr lang="en-US"/>
          </a:p>
        </p:txBody>
      </p:sp>
    </p:spTree>
    <p:extLst>
      <p:ext uri="{BB962C8B-B14F-4D97-AF65-F5344CB8AC3E}">
        <p14:creationId xmlns:p14="http://schemas.microsoft.com/office/powerpoint/2010/main" val="1881435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B24B31-ACE0-F547-8C2A-5E53FD9CD1DC}" type="datetime1">
              <a:rPr lang="en-US" smtClean="0"/>
              <a:t>08/05/2017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3516580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FE951-9F77-0E47-911C-86FD149859FA}" type="datetime1">
              <a:rPr lang="en-US" smtClean="0"/>
              <a:t>08/05/2017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174963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1691BD-A017-2F4A-8C9F-18B6D335A2E7}" type="datetime1">
              <a:rPr lang="en-US" smtClean="0"/>
              <a:t>08/05/2017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3410444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769FE6-3256-724F-A287-3742D15497A5}" type="datetime1">
              <a:rPr lang="en-US" smtClean="0"/>
              <a:t>08/05/2017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71437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37DDDE-7C8D-4B40-B70F-4C9D569D2491}" type="datetime1">
              <a:rPr lang="en-US" smtClean="0"/>
              <a:t>08/05/2017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824523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F4C7B3-C942-824B-A87A-343F2FEC0D13}" type="datetime1">
              <a:rPr lang="en-US" smtClean="0"/>
              <a:t>08/05/2017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1441319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4D73BB-F4AE-0B41-A7ED-9113B6047745}" type="datetime1">
              <a:rPr lang="en-US" smtClean="0"/>
              <a:t>08/05/2017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2983848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9E4255-F5BE-0445-B1B0-8FD43F2E8489}" type="datetime1">
              <a:rPr lang="en-US" smtClean="0"/>
              <a:t>08/05/2017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135302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493B2-68D1-BC45-A179-00E32D0B48E3}" type="datetime1">
              <a:rPr lang="en-US" smtClean="0"/>
              <a:t>08/05/2017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3532348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C83F7A-29E4-F045-AC12-411FDACB4997}" type="datetime1">
              <a:rPr lang="en-US" smtClean="0"/>
              <a:t>08/05/2017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1352029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B9B594-1210-B948-8D31-3B544F5D6C5B}" type="datetime1">
              <a:rPr lang="en-US" smtClean="0"/>
              <a:t>08/05/2017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3429288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D2E31-5621-F547-819F-82E55C0B7381}" type="datetime1">
              <a:rPr lang="en-US" smtClean="0"/>
              <a:t>08/05/2017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61161-F363-4909-B3BA-F2D719A844EB}" type="slidenum">
              <a:rPr lang="en-US" smtClean="0"/>
              <a:t>‹#›</a:t>
            </a:fld>
            <a:endParaRPr lang="en-US"/>
          </a:p>
        </p:txBody>
      </p:sp>
    </p:spTree>
    <p:extLst>
      <p:ext uri="{BB962C8B-B14F-4D97-AF65-F5344CB8AC3E}">
        <p14:creationId xmlns:p14="http://schemas.microsoft.com/office/powerpoint/2010/main" val="815416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egjBqs3o6X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90600" y="2667000"/>
            <a:ext cx="7223343" cy="1977390"/>
            <a:chOff x="990600" y="2142669"/>
            <a:chExt cx="7223343" cy="1977390"/>
          </a:xfrm>
        </p:grpSpPr>
        <p:sp>
          <p:nvSpPr>
            <p:cNvPr id="5" name="Rectangle 4"/>
            <p:cNvSpPr/>
            <p:nvPr/>
          </p:nvSpPr>
          <p:spPr>
            <a:xfrm>
              <a:off x="990600" y="2142669"/>
              <a:ext cx="7223342" cy="1977390"/>
            </a:xfrm>
            <a:prstGeom prst="rect">
              <a:avLst/>
            </a:prstGeom>
          </p:spPr>
        </p:sp>
        <p:sp>
          <p:nvSpPr>
            <p:cNvPr id="6" name="Text Box 6"/>
            <p:cNvSpPr txBox="1"/>
            <p:nvPr/>
          </p:nvSpPr>
          <p:spPr>
            <a:xfrm>
              <a:off x="2438401" y="3515104"/>
              <a:ext cx="5775542" cy="6049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lnSpc>
                  <a:spcPct val="115000"/>
                </a:lnSpc>
                <a:spcBef>
                  <a:spcPts val="0"/>
                </a:spcBef>
                <a:spcAft>
                  <a:spcPts val="1000"/>
                </a:spcAft>
              </a:pPr>
              <a:r>
                <a:rPr lang="en-US" sz="2800" dirty="0">
                  <a:solidFill>
                    <a:srgbClr val="73802D"/>
                  </a:solidFill>
                  <a:effectLst/>
                  <a:latin typeface="Century Gothic"/>
                  <a:ea typeface="Calibri"/>
                  <a:cs typeface="Century Gothic"/>
                </a:rPr>
                <a:t>Conduct and Discipline</a:t>
              </a:r>
              <a:endParaRPr lang="en-US" sz="2800" dirty="0">
                <a:effectLst/>
                <a:latin typeface="Century Gothic"/>
                <a:ea typeface="Calibri"/>
                <a:cs typeface="Century Gothic"/>
              </a:endParaRPr>
            </a:p>
          </p:txBody>
        </p:sp>
        <p:sp>
          <p:nvSpPr>
            <p:cNvPr id="7" name="Text Box 7"/>
            <p:cNvSpPr txBox="1"/>
            <p:nvPr/>
          </p:nvSpPr>
          <p:spPr>
            <a:xfrm>
              <a:off x="1081009" y="2269077"/>
              <a:ext cx="2527753" cy="130923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7200" spc="300" dirty="0">
                  <a:solidFill>
                    <a:srgbClr val="002060"/>
                  </a:solidFill>
                  <a:latin typeface="Century Gothic"/>
                  <a:ea typeface="Calibri"/>
                  <a:cs typeface="Century Gothic"/>
                </a:rPr>
                <a:t>3.3</a:t>
              </a:r>
              <a:endParaRPr lang="en-US" sz="1100" spc="300" dirty="0">
                <a:effectLst/>
                <a:latin typeface="Century Gothic"/>
                <a:ea typeface="Calibri"/>
                <a:cs typeface="Century Gothic"/>
              </a:endParaRPr>
            </a:p>
          </p:txBody>
        </p:sp>
        <p:sp>
          <p:nvSpPr>
            <p:cNvPr id="8" name="Text Box 8"/>
            <p:cNvSpPr txBox="1"/>
            <p:nvPr/>
          </p:nvSpPr>
          <p:spPr>
            <a:xfrm>
              <a:off x="1219200" y="2142669"/>
              <a:ext cx="2112948" cy="47854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400" spc="1000" dirty="0">
                  <a:solidFill>
                    <a:srgbClr val="ADC5F1"/>
                  </a:solidFill>
                  <a:effectLst/>
                  <a:latin typeface="Century Gothic"/>
                  <a:ea typeface="Calibri"/>
                  <a:cs typeface="Century Gothic"/>
                </a:rPr>
                <a:t>Lesson</a:t>
              </a:r>
              <a:endParaRPr lang="en-US" sz="2400" dirty="0">
                <a:effectLst/>
                <a:latin typeface="Century Gothic"/>
                <a:ea typeface="Calibri"/>
                <a:cs typeface="Century Gothic"/>
              </a:endParaRPr>
            </a:p>
          </p:txBody>
        </p:sp>
        <p:cxnSp>
          <p:nvCxnSpPr>
            <p:cNvPr id="9" name="Straight Connector 8"/>
            <p:cNvCxnSpPr/>
            <p:nvPr/>
          </p:nvCxnSpPr>
          <p:spPr>
            <a:xfrm>
              <a:off x="1189242" y="3506075"/>
              <a:ext cx="6907321" cy="0"/>
            </a:xfrm>
            <a:prstGeom prst="line">
              <a:avLst/>
            </a:prstGeom>
            <a:ln>
              <a:gradFill>
                <a:gsLst>
                  <a:gs pos="0">
                    <a:schemeClr val="bg1"/>
                  </a:gs>
                  <a:gs pos="56000">
                    <a:schemeClr val="accent1">
                      <a:tint val="44500"/>
                      <a:satMod val="160000"/>
                    </a:schemeClr>
                  </a:gs>
                  <a:gs pos="100000">
                    <a:srgbClr val="ADC5F1"/>
                  </a:gs>
                </a:gsLst>
                <a:lin ang="5400000" scaled="0"/>
              </a:gradFill>
            </a:ln>
          </p:spPr>
          <p:style>
            <a:lnRef idx="1">
              <a:schemeClr val="dk1"/>
            </a:lnRef>
            <a:fillRef idx="0">
              <a:schemeClr val="dk1"/>
            </a:fillRef>
            <a:effectRef idx="0">
              <a:schemeClr val="dk1"/>
            </a:effectRef>
            <a:fontRef idx="minor">
              <a:schemeClr val="tx1"/>
            </a:fontRef>
          </p:style>
        </p:cxnSp>
        <p:pic>
          <p:nvPicPr>
            <p:cNvPr id="10" name="Picture 9"/>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6913740" y="2410132"/>
              <a:ext cx="1138778" cy="967181"/>
            </a:xfrm>
            <a:prstGeom prst="rect">
              <a:avLst/>
            </a:prstGeom>
          </p:spPr>
        </p:pic>
      </p:grpSp>
      <p:sp>
        <p:nvSpPr>
          <p:cNvPr id="11" name="Text Box 8"/>
          <p:cNvSpPr txBox="1"/>
          <p:nvPr/>
        </p:nvSpPr>
        <p:spPr>
          <a:xfrm>
            <a:off x="1112028" y="1143000"/>
            <a:ext cx="7422372" cy="762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spc="300" dirty="0">
                <a:solidFill>
                  <a:srgbClr val="ADC5F1"/>
                </a:solidFill>
                <a:effectLst/>
                <a:latin typeface="Century Gothic"/>
                <a:ea typeface="Calibri"/>
                <a:cs typeface="Century Gothic"/>
              </a:rPr>
              <a:t>Module 3: Individual Peacekeeping Personnel</a:t>
            </a:r>
            <a:endParaRPr lang="en-US" sz="1100" spc="300" dirty="0">
              <a:effectLst/>
              <a:latin typeface="Century Gothic"/>
              <a:ea typeface="Calibri"/>
              <a:cs typeface="Century Gothic"/>
            </a:endParaRPr>
          </a:p>
        </p:txBody>
      </p:sp>
    </p:spTree>
    <p:extLst>
      <p:ext uri="{BB962C8B-B14F-4D97-AF65-F5344CB8AC3E}">
        <p14:creationId xmlns:p14="http://schemas.microsoft.com/office/powerpoint/2010/main" val="2127748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990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marL="176213" algn="ctr">
              <a:spcAft>
                <a:spcPts val="600"/>
              </a:spcAft>
            </a:pPr>
            <a:r>
              <a:rPr lang="en-US" sz="2800" b="1" dirty="0" smtClean="0">
                <a:solidFill>
                  <a:srgbClr val="002060"/>
                </a:solidFill>
                <a:latin typeface="Century Gothic"/>
                <a:cs typeface="Century Gothic"/>
              </a:rPr>
              <a:t>2. Misconduct</a:t>
            </a:r>
            <a:endParaRPr lang="en-US" sz="2800" b="1" dirty="0">
              <a:solidFill>
                <a:srgbClr val="002060"/>
              </a:solidFill>
              <a:latin typeface="Century Gothic"/>
              <a:cs typeface="Century Gothic"/>
            </a:endParaRPr>
          </a:p>
        </p:txBody>
      </p:sp>
      <p:sp>
        <p:nvSpPr>
          <p:cNvPr id="6" name="TextBox 5"/>
          <p:cNvSpPr txBox="1"/>
          <p:nvPr/>
        </p:nvSpPr>
        <p:spPr>
          <a:xfrm>
            <a:off x="914400" y="1671935"/>
            <a:ext cx="7391400" cy="1646605"/>
          </a:xfrm>
          <a:prstGeom prst="rect">
            <a:avLst/>
          </a:prstGeom>
          <a:noFill/>
        </p:spPr>
        <p:txBody>
          <a:bodyPr wrap="square" rtlCol="0">
            <a:spAutoFit/>
          </a:bodyPr>
          <a:lstStyle/>
          <a:p>
            <a:pPr marL="342900" indent="-342900">
              <a:spcAft>
                <a:spcPts val="600"/>
              </a:spcAft>
              <a:buFont typeface="Wingdings" charset="2"/>
              <a:buChar char="§"/>
            </a:pPr>
            <a:r>
              <a:rPr lang="en-US" sz="2400" dirty="0">
                <a:latin typeface="Century Gothic"/>
                <a:cs typeface="Century Gothic"/>
              </a:rPr>
              <a:t>Defined differently for different categories of peacekeeping personnel</a:t>
            </a:r>
          </a:p>
          <a:p>
            <a:pPr marL="342900" indent="-342900">
              <a:spcAft>
                <a:spcPts val="600"/>
              </a:spcAft>
              <a:buFont typeface="Wingdings" charset="2"/>
              <a:buChar char="§"/>
            </a:pPr>
            <a:r>
              <a:rPr lang="en-US" sz="2400" dirty="0">
                <a:latin typeface="Century Gothic"/>
                <a:cs typeface="Century Gothic"/>
              </a:rPr>
              <a:t>All build on the same three principles of the UN standards of conduct</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5</a:t>
            </a: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a:solidFill>
                  <a:srgbClr val="8D9C36"/>
                </a:solidFill>
                <a:latin typeface="Century Gothic"/>
                <a:cs typeface="Century Gothic"/>
              </a:rPr>
              <a:t>Definition of Misconduct</a:t>
            </a:r>
          </a:p>
        </p:txBody>
      </p:sp>
    </p:spTree>
    <p:extLst>
      <p:ext uri="{BB962C8B-B14F-4D97-AF65-F5344CB8AC3E}">
        <p14:creationId xmlns:p14="http://schemas.microsoft.com/office/powerpoint/2010/main" val="1544378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6</a:t>
            </a: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a:solidFill>
                  <a:srgbClr val="8D9C36"/>
                </a:solidFill>
                <a:latin typeface="Century Gothic"/>
                <a:cs typeface="Century Gothic"/>
              </a:rPr>
              <a:t>Definition of Misconduct</a:t>
            </a:r>
          </a:p>
        </p:txBody>
      </p:sp>
      <p:graphicFrame>
        <p:nvGraphicFramePr>
          <p:cNvPr id="8" name="Table 7"/>
          <p:cNvGraphicFramePr>
            <a:graphicFrameLocks noGrp="1"/>
          </p:cNvGraphicFramePr>
          <p:nvPr>
            <p:extLst>
              <p:ext uri="{D42A27DB-BD31-4B8C-83A1-F6EECF244321}">
                <p14:modId xmlns:p14="http://schemas.microsoft.com/office/powerpoint/2010/main" val="260186157"/>
              </p:ext>
            </p:extLst>
          </p:nvPr>
        </p:nvGraphicFramePr>
        <p:xfrm>
          <a:off x="609600" y="2057400"/>
          <a:ext cx="7924800" cy="2931160"/>
        </p:xfrm>
        <a:graphic>
          <a:graphicData uri="http://schemas.openxmlformats.org/drawingml/2006/table">
            <a:tbl>
              <a:tblPr firstRow="1" bandRow="1">
                <a:tableStyleId>{5C22544A-7EE6-4342-B048-85BDC9FD1C3A}</a:tableStyleId>
              </a:tblPr>
              <a:tblGrid>
                <a:gridCol w="7924800">
                  <a:extLst>
                    <a:ext uri="{9D8B030D-6E8A-4147-A177-3AD203B41FA5}">
                      <a16:colId xmlns:a16="http://schemas.microsoft.com/office/drawing/2014/main" xmlns="" val="20000"/>
                    </a:ext>
                  </a:extLst>
                </a:gridCol>
              </a:tblGrid>
              <a:tr h="370840">
                <a:tc>
                  <a:txBody>
                    <a:bodyPr/>
                    <a:lstStyle/>
                    <a:p>
                      <a:r>
                        <a:rPr lang="en-US" sz="1800" dirty="0">
                          <a:solidFill>
                            <a:schemeClr val="tx1"/>
                          </a:solidFill>
                          <a:latin typeface="Century Gothic"/>
                          <a:cs typeface="Century Gothic"/>
                        </a:rPr>
                        <a:t>For Civilian Personnel</a:t>
                      </a:r>
                      <a:endParaRPr lang="en-US" sz="1800" baseline="0" dirty="0">
                        <a:solidFill>
                          <a:schemeClr val="tx1"/>
                        </a:solidFill>
                        <a:latin typeface="Century Gothic"/>
                        <a:cs typeface="Century Gothic"/>
                      </a:endParaRPr>
                    </a:p>
                  </a:txBody>
                  <a:tcPr>
                    <a:solidFill>
                      <a:srgbClr val="8EB4E3"/>
                    </a:solidFill>
                  </a:tcPr>
                </a:tc>
                <a:extLst>
                  <a:ext uri="{0D108BD9-81ED-4DB2-BD59-A6C34878D82A}">
                    <a16:rowId xmlns:a16="http://schemas.microsoft.com/office/drawing/2014/main" xmlns="" val="10000"/>
                  </a:ext>
                </a:extLst>
              </a:tr>
              <a:tr h="2286000">
                <a:tc>
                  <a:txBody>
                    <a:bodyPr/>
                    <a:lstStyle/>
                    <a:p>
                      <a:pPr marL="0" indent="0">
                        <a:buFont typeface="Wingdings" charset="2"/>
                        <a:buNone/>
                      </a:pPr>
                      <a:r>
                        <a:rPr lang="en-US" sz="1800" dirty="0">
                          <a:latin typeface="Century Gothic"/>
                          <a:cs typeface="Century Gothic"/>
                        </a:rPr>
                        <a:t>Failure</a:t>
                      </a:r>
                      <a:r>
                        <a:rPr lang="en-US" sz="1800" baseline="0" dirty="0">
                          <a:latin typeface="Century Gothic"/>
                          <a:cs typeface="Century Gothic"/>
                        </a:rPr>
                        <a:t> by a staff member to:</a:t>
                      </a:r>
                    </a:p>
                    <a:p>
                      <a:pPr marL="285750" indent="-285750">
                        <a:buFont typeface="Wingdings" charset="2"/>
                        <a:buChar char="§"/>
                      </a:pPr>
                      <a:r>
                        <a:rPr lang="en-US" sz="1800" baseline="0" dirty="0">
                          <a:latin typeface="Century Gothic"/>
                          <a:cs typeface="Century Gothic"/>
                        </a:rPr>
                        <a:t>Comply with his/her obligations under UN Charter, Staff Regulations and Rules and relevant Administrative issuances</a:t>
                      </a:r>
                    </a:p>
                    <a:p>
                      <a:pPr marL="285750" indent="-285750">
                        <a:buFont typeface="Wingdings" charset="2"/>
                        <a:buChar char="§"/>
                      </a:pPr>
                      <a:r>
                        <a:rPr lang="en-US" sz="1800" baseline="0" dirty="0">
                          <a:latin typeface="Century Gothic"/>
                          <a:cs typeface="Century Gothic"/>
                        </a:rPr>
                        <a:t>Observe Standards of Conduct expected of an international civil servant</a:t>
                      </a:r>
                    </a:p>
                    <a:p>
                      <a:pPr marL="285750" indent="-285750">
                        <a:buFont typeface="Wingdings" charset="2"/>
                        <a:buChar char="§"/>
                      </a:pPr>
                      <a:endParaRPr lang="en-US" sz="1800" baseline="0" dirty="0">
                        <a:latin typeface="Century Gothic"/>
                        <a:cs typeface="Century Gothic"/>
                      </a:endParaRPr>
                    </a:p>
                    <a:p>
                      <a:pPr marL="0" indent="0">
                        <a:buFont typeface="Wingdings" charset="2"/>
                        <a:buNone/>
                      </a:pPr>
                      <a:r>
                        <a:rPr lang="en-US" sz="1800" dirty="0">
                          <a:latin typeface="Century Gothic"/>
                          <a:cs typeface="Century Gothic"/>
                        </a:rPr>
                        <a:t>Reference: Staff Rule 310.1</a:t>
                      </a:r>
                    </a:p>
                    <a:p>
                      <a:pPr marL="0" indent="0">
                        <a:buFont typeface="Wingdings" charset="2"/>
                        <a:buNone/>
                      </a:pPr>
                      <a:r>
                        <a:rPr lang="en-US" sz="1800" dirty="0">
                          <a:latin typeface="Century Gothic"/>
                          <a:cs typeface="Century Gothic"/>
                        </a:rPr>
                        <a:t>Principles</a:t>
                      </a:r>
                      <a:r>
                        <a:rPr lang="en-US" sz="1800" baseline="0" dirty="0">
                          <a:latin typeface="Century Gothic"/>
                          <a:cs typeface="Century Gothic"/>
                        </a:rPr>
                        <a:t> are also binding on other civilians in peacekeeping </a:t>
                      </a:r>
                      <a:r>
                        <a:rPr lang="en-US" sz="1800" baseline="0" dirty="0" smtClean="0">
                          <a:latin typeface="Century Gothic"/>
                          <a:cs typeface="Century Gothic"/>
                        </a:rPr>
                        <a:t>operations</a:t>
                      </a:r>
                      <a:endParaRPr lang="en-US" sz="1800" dirty="0">
                        <a:latin typeface="Century Gothic"/>
                        <a:cs typeface="Century Gothic"/>
                      </a:endParaRPr>
                    </a:p>
                  </a:txBody>
                  <a:tcPr>
                    <a:solidFill>
                      <a:srgbClr val="DCE6F2"/>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55958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7</a:t>
            </a: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a:solidFill>
                  <a:srgbClr val="8D9C36"/>
                </a:solidFill>
                <a:latin typeface="Century Gothic"/>
                <a:cs typeface="Century Gothic"/>
              </a:rPr>
              <a:t>Definition of Misconduct</a:t>
            </a:r>
          </a:p>
        </p:txBody>
      </p:sp>
      <p:graphicFrame>
        <p:nvGraphicFramePr>
          <p:cNvPr id="8" name="Table 7"/>
          <p:cNvGraphicFramePr>
            <a:graphicFrameLocks noGrp="1"/>
          </p:cNvGraphicFramePr>
          <p:nvPr>
            <p:extLst>
              <p:ext uri="{D42A27DB-BD31-4B8C-83A1-F6EECF244321}">
                <p14:modId xmlns:p14="http://schemas.microsoft.com/office/powerpoint/2010/main" val="3952496278"/>
              </p:ext>
            </p:extLst>
          </p:nvPr>
        </p:nvGraphicFramePr>
        <p:xfrm>
          <a:off x="609600" y="2057400"/>
          <a:ext cx="7924800" cy="3754120"/>
        </p:xfrm>
        <a:graphic>
          <a:graphicData uri="http://schemas.openxmlformats.org/drawingml/2006/table">
            <a:tbl>
              <a:tblPr firstRow="1" bandRow="1">
                <a:tableStyleId>{5C22544A-7EE6-4342-B048-85BDC9FD1C3A}</a:tableStyleId>
              </a:tblPr>
              <a:tblGrid>
                <a:gridCol w="7924800">
                  <a:extLst>
                    <a:ext uri="{9D8B030D-6E8A-4147-A177-3AD203B41FA5}">
                      <a16:colId xmlns:a16="http://schemas.microsoft.com/office/drawing/2014/main" xmlns="" val="20000"/>
                    </a:ext>
                  </a:extLst>
                </a:gridCol>
              </a:tblGrid>
              <a:tr h="370840">
                <a:tc>
                  <a:txBody>
                    <a:bodyPr/>
                    <a:lstStyle/>
                    <a:p>
                      <a:r>
                        <a:rPr lang="en-US" sz="1800" dirty="0">
                          <a:solidFill>
                            <a:schemeClr val="tx1"/>
                          </a:solidFill>
                          <a:latin typeface="Century Gothic"/>
                          <a:cs typeface="Century Gothic"/>
                        </a:rPr>
                        <a:t>For Members</a:t>
                      </a:r>
                      <a:r>
                        <a:rPr lang="en-US" sz="1800" baseline="0" dirty="0">
                          <a:solidFill>
                            <a:schemeClr val="tx1"/>
                          </a:solidFill>
                          <a:latin typeface="Century Gothic"/>
                          <a:cs typeface="Century Gothic"/>
                        </a:rPr>
                        <a:t> of National Contingent and Military Staff Officers</a:t>
                      </a:r>
                    </a:p>
                  </a:txBody>
                  <a:tcPr>
                    <a:solidFill>
                      <a:srgbClr val="8EB4E3"/>
                    </a:solidFill>
                  </a:tcPr>
                </a:tc>
                <a:extLst>
                  <a:ext uri="{0D108BD9-81ED-4DB2-BD59-A6C34878D82A}">
                    <a16:rowId xmlns:a16="http://schemas.microsoft.com/office/drawing/2014/main" xmlns="" val="10000"/>
                  </a:ext>
                </a:extLst>
              </a:tr>
              <a:tr h="3383280">
                <a:tc>
                  <a:txBody>
                    <a:bodyPr/>
                    <a:lstStyle/>
                    <a:p>
                      <a:pPr marL="285750" indent="-285750">
                        <a:buFont typeface="Wingdings" charset="2"/>
                        <a:buChar char="§"/>
                      </a:pPr>
                      <a:r>
                        <a:rPr lang="en-US" sz="1800" dirty="0">
                          <a:latin typeface="Century Gothic"/>
                          <a:cs typeface="Century Gothic"/>
                        </a:rPr>
                        <a:t>Misconduct means any act or omission that is a violation of UN standards of conduct, mission-specific rules and regulations or the obligations towards national and local laws and regulations in accordance with the status-of-forces agreement</a:t>
                      </a:r>
                      <a:r>
                        <a:rPr lang="en-US" sz="1800" baseline="0" dirty="0">
                          <a:latin typeface="Century Gothic"/>
                          <a:cs typeface="Century Gothic"/>
                        </a:rPr>
                        <a:t> where the impact is outside the national contingent.</a:t>
                      </a:r>
                    </a:p>
                    <a:p>
                      <a:pPr marL="285750" indent="-285750">
                        <a:buFont typeface="Wingdings" charset="2"/>
                        <a:buChar char="§"/>
                      </a:pPr>
                      <a:r>
                        <a:rPr lang="en-US" sz="1800" baseline="0" dirty="0">
                          <a:latin typeface="Century Gothic"/>
                          <a:cs typeface="Century Gothic"/>
                        </a:rPr>
                        <a:t>Serious Misconduct is misconduct, including criminal acts, that results in, or is likely to result in serious loss, damage or injury to an individual or to a mission. Sexual exploitation and abuse constitute serious misconduct.</a:t>
                      </a:r>
                    </a:p>
                    <a:p>
                      <a:pPr marL="285750" indent="-285750">
                        <a:buFont typeface="Wingdings" charset="2"/>
                        <a:buChar char="§"/>
                      </a:pPr>
                      <a:endParaRPr lang="en-US" sz="1800" baseline="0" dirty="0">
                        <a:latin typeface="Century Gothic"/>
                        <a:cs typeface="Century Gothic"/>
                      </a:endParaRPr>
                    </a:p>
                    <a:p>
                      <a:pPr marL="0" indent="0">
                        <a:buFont typeface="Wingdings" charset="2"/>
                        <a:buNone/>
                      </a:pPr>
                      <a:r>
                        <a:rPr lang="en-US" sz="1800" baseline="0" dirty="0">
                          <a:latin typeface="Century Gothic"/>
                          <a:cs typeface="Century Gothic"/>
                        </a:rPr>
                        <a:t>Reference: We are the UN Peacekeeping Personnel (lists specific instances)</a:t>
                      </a:r>
                      <a:endParaRPr lang="en-US" sz="1800" dirty="0">
                        <a:latin typeface="Century Gothic"/>
                        <a:cs typeface="Century Gothic"/>
                      </a:endParaRPr>
                    </a:p>
                  </a:txBody>
                  <a:tcPr>
                    <a:solidFill>
                      <a:srgbClr val="DCE6F2"/>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763087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8</a:t>
            </a: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a:solidFill>
                  <a:srgbClr val="8D9C36"/>
                </a:solidFill>
                <a:latin typeface="Century Gothic"/>
                <a:cs typeface="Century Gothic"/>
              </a:rPr>
              <a:t>Definition of Misconduct</a:t>
            </a:r>
          </a:p>
        </p:txBody>
      </p:sp>
      <p:graphicFrame>
        <p:nvGraphicFramePr>
          <p:cNvPr id="8" name="Table 7"/>
          <p:cNvGraphicFramePr>
            <a:graphicFrameLocks noGrp="1"/>
          </p:cNvGraphicFramePr>
          <p:nvPr>
            <p:extLst>
              <p:ext uri="{D42A27DB-BD31-4B8C-83A1-F6EECF244321}">
                <p14:modId xmlns:p14="http://schemas.microsoft.com/office/powerpoint/2010/main" val="2808215413"/>
              </p:ext>
            </p:extLst>
          </p:nvPr>
        </p:nvGraphicFramePr>
        <p:xfrm>
          <a:off x="609600" y="2057400"/>
          <a:ext cx="7924800" cy="4302760"/>
        </p:xfrm>
        <a:graphic>
          <a:graphicData uri="http://schemas.openxmlformats.org/drawingml/2006/table">
            <a:tbl>
              <a:tblPr firstRow="1" bandRow="1">
                <a:tableStyleId>{5C22544A-7EE6-4342-B048-85BDC9FD1C3A}</a:tableStyleId>
              </a:tblPr>
              <a:tblGrid>
                <a:gridCol w="7924800">
                  <a:extLst>
                    <a:ext uri="{9D8B030D-6E8A-4147-A177-3AD203B41FA5}">
                      <a16:colId xmlns:a16="http://schemas.microsoft.com/office/drawing/2014/main" xmlns="" val="20000"/>
                    </a:ext>
                  </a:extLst>
                </a:gridCol>
              </a:tblGrid>
              <a:tr h="370840">
                <a:tc>
                  <a:txBody>
                    <a:bodyPr/>
                    <a:lstStyle/>
                    <a:p>
                      <a:r>
                        <a:rPr lang="en-US" sz="1800" dirty="0">
                          <a:solidFill>
                            <a:schemeClr val="tx1"/>
                          </a:solidFill>
                          <a:latin typeface="Century Gothic"/>
                          <a:cs typeface="Century Gothic"/>
                        </a:rPr>
                        <a:t>For UN</a:t>
                      </a:r>
                      <a:r>
                        <a:rPr lang="en-US" sz="1800" baseline="0" dirty="0">
                          <a:solidFill>
                            <a:schemeClr val="tx1"/>
                          </a:solidFill>
                          <a:latin typeface="Century Gothic"/>
                          <a:cs typeface="Century Gothic"/>
                        </a:rPr>
                        <a:t> Police and Military Observers</a:t>
                      </a:r>
                    </a:p>
                  </a:txBody>
                  <a:tcPr>
                    <a:solidFill>
                      <a:srgbClr val="8EB4E3"/>
                    </a:solidFill>
                  </a:tcPr>
                </a:tc>
                <a:extLst>
                  <a:ext uri="{0D108BD9-81ED-4DB2-BD59-A6C34878D82A}">
                    <a16:rowId xmlns:a16="http://schemas.microsoft.com/office/drawing/2014/main" xmlns="" val="10000"/>
                  </a:ext>
                </a:extLst>
              </a:tr>
              <a:tr h="3931920">
                <a:tc>
                  <a:txBody>
                    <a:bodyPr/>
                    <a:lstStyle/>
                    <a:p>
                      <a:pPr marL="285750" indent="-285750">
                        <a:buFont typeface="Wingdings" charset="2"/>
                        <a:buChar char="§"/>
                      </a:pPr>
                      <a:r>
                        <a:rPr lang="en-US" sz="1800" dirty="0">
                          <a:latin typeface="Century Gothic"/>
                          <a:cs typeface="Century Gothic"/>
                        </a:rPr>
                        <a:t>Minor Misconduct: any act, omission or negligence that is a violation of mission standard operating procedures (SOPs), directives or any other applicable rules, regulations or administrative</a:t>
                      </a:r>
                      <a:r>
                        <a:rPr lang="en-US" sz="1800" baseline="0" dirty="0">
                          <a:latin typeface="Century Gothic"/>
                          <a:cs typeface="Century Gothic"/>
                        </a:rPr>
                        <a:t> instructions, but which does not result in or is not likely to result in major damage or injury to an individual or the mission.</a:t>
                      </a:r>
                    </a:p>
                    <a:p>
                      <a:pPr marL="285750" indent="-285750">
                        <a:buFont typeface="Wingdings" charset="2"/>
                        <a:buChar char="§"/>
                      </a:pPr>
                      <a:r>
                        <a:rPr lang="en-US" sz="1800" baseline="0" dirty="0">
                          <a:latin typeface="Century Gothic"/>
                          <a:cs typeface="Century Gothic"/>
                        </a:rPr>
                        <a:t>Serious Misconduct: any act, omission or negligence, including criminal acts, that is a violation of mission SOPs, directives or any other applicable rules, regulations or administrative instructions, that results in or is likely to result in serious damage or injury to an individual or to the mission.</a:t>
                      </a:r>
                    </a:p>
                    <a:p>
                      <a:pPr marL="285750" indent="-285750">
                        <a:buFont typeface="Wingdings" charset="2"/>
                        <a:buChar char="§"/>
                      </a:pPr>
                      <a:endParaRPr lang="en-US" sz="1800" baseline="0" dirty="0">
                        <a:latin typeface="Century Gothic"/>
                        <a:cs typeface="Century Gothic"/>
                      </a:endParaRPr>
                    </a:p>
                    <a:p>
                      <a:pPr marL="0" indent="0">
                        <a:buFont typeface="Wingdings" charset="2"/>
                        <a:buNone/>
                      </a:pPr>
                      <a:r>
                        <a:rPr lang="en-US" sz="1800" baseline="0" dirty="0">
                          <a:latin typeface="Century Gothic"/>
                          <a:cs typeface="Century Gothic"/>
                        </a:rPr>
                        <a:t>Reference: Directives for Disciplinary Matters involving Civilian Police Officers and Military Observers (lists specific instances)</a:t>
                      </a:r>
                      <a:endParaRPr lang="en-US" sz="1800" dirty="0">
                        <a:latin typeface="Century Gothic"/>
                        <a:cs typeface="Century Gothic"/>
                      </a:endParaRPr>
                    </a:p>
                  </a:txBody>
                  <a:tcPr>
                    <a:solidFill>
                      <a:srgbClr val="DCE6F2"/>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139262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1671935"/>
            <a:ext cx="7391400" cy="3877984"/>
          </a:xfrm>
          <a:prstGeom prst="rect">
            <a:avLst/>
          </a:prstGeom>
          <a:noFill/>
        </p:spPr>
        <p:txBody>
          <a:bodyPr wrap="square" rtlCol="0">
            <a:spAutoFit/>
          </a:bodyPr>
          <a:lstStyle/>
          <a:p>
            <a:pPr>
              <a:spcAft>
                <a:spcPts val="600"/>
              </a:spcAft>
            </a:pPr>
            <a:r>
              <a:rPr lang="en-US" sz="2400" b="1" dirty="0">
                <a:latin typeface="Century Gothic"/>
                <a:cs typeface="Century Gothic"/>
              </a:rPr>
              <a:t>Category I: Serious Misconduct includes:</a:t>
            </a:r>
          </a:p>
          <a:p>
            <a:pPr marL="342900" indent="-342900">
              <a:spcAft>
                <a:spcPts val="600"/>
              </a:spcAft>
              <a:buFont typeface="Wingdings" charset="2"/>
              <a:buChar char="§"/>
            </a:pPr>
            <a:r>
              <a:rPr lang="en-US" sz="2400" dirty="0">
                <a:latin typeface="Century Gothic"/>
                <a:cs typeface="Century Gothic"/>
              </a:rPr>
              <a:t>Sexual exploitation and abuse (SEA)</a:t>
            </a:r>
          </a:p>
          <a:p>
            <a:pPr marL="342900" indent="-342900">
              <a:spcAft>
                <a:spcPts val="600"/>
              </a:spcAft>
              <a:buFont typeface="Wingdings" charset="2"/>
              <a:buChar char="§"/>
            </a:pPr>
            <a:r>
              <a:rPr lang="en-US" sz="2400" dirty="0">
                <a:latin typeface="Century Gothic"/>
                <a:cs typeface="Century Gothic"/>
              </a:rPr>
              <a:t>Criminal activities, e.g. offences against the person, offences against property, including fraud</a:t>
            </a:r>
          </a:p>
          <a:p>
            <a:pPr>
              <a:spcAft>
                <a:spcPts val="600"/>
              </a:spcAft>
            </a:pPr>
            <a:r>
              <a:rPr lang="en-US" sz="2400" b="1" dirty="0">
                <a:latin typeface="Century Gothic"/>
                <a:cs typeface="Century Gothic"/>
              </a:rPr>
              <a:t>Category II: Misconduct includes:</a:t>
            </a:r>
          </a:p>
          <a:p>
            <a:pPr marL="342900" indent="-342900">
              <a:spcAft>
                <a:spcPts val="600"/>
              </a:spcAft>
              <a:buFont typeface="Wingdings" charset="2"/>
              <a:buChar char="§"/>
            </a:pPr>
            <a:r>
              <a:rPr lang="en-US" sz="2400" dirty="0">
                <a:latin typeface="Century Gothic"/>
                <a:cs typeface="Century Gothic"/>
              </a:rPr>
              <a:t>Simple theft and fraud</a:t>
            </a:r>
          </a:p>
          <a:p>
            <a:pPr marL="342900" indent="-342900">
              <a:spcAft>
                <a:spcPts val="600"/>
              </a:spcAft>
              <a:buFont typeface="Wingdings" charset="2"/>
              <a:buChar char="§"/>
            </a:pPr>
            <a:r>
              <a:rPr lang="en-US" sz="2400" dirty="0">
                <a:latin typeface="Century Gothic"/>
                <a:cs typeface="Century Gothic"/>
              </a:rPr>
              <a:t>Sexual or other work-related harassment</a:t>
            </a:r>
          </a:p>
          <a:p>
            <a:pPr marL="342900" indent="-342900">
              <a:spcAft>
                <a:spcPts val="600"/>
              </a:spcAft>
              <a:buFont typeface="Wingdings" charset="2"/>
              <a:buChar char="§"/>
            </a:pPr>
            <a:r>
              <a:rPr lang="en-US" sz="2400" dirty="0">
                <a:latin typeface="Century Gothic"/>
                <a:cs typeface="Century Gothic"/>
              </a:rPr>
              <a:t>Traffic-related incidents, e.g. speeding</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9</a:t>
            </a: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a:solidFill>
                  <a:srgbClr val="8D9C36"/>
                </a:solidFill>
                <a:latin typeface="Century Gothic"/>
                <a:cs typeface="Century Gothic"/>
              </a:rPr>
              <a:t>Categories of Misconduct</a:t>
            </a:r>
          </a:p>
        </p:txBody>
      </p:sp>
    </p:spTree>
    <p:extLst>
      <p:ext uri="{BB962C8B-B14F-4D97-AF65-F5344CB8AC3E}">
        <p14:creationId xmlns:p14="http://schemas.microsoft.com/office/powerpoint/2010/main" val="22119679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28600" y="851722"/>
            <a:ext cx="8686800" cy="0"/>
          </a:xfrm>
          <a:prstGeom prst="line">
            <a:avLst/>
          </a:prstGeom>
          <a:ln>
            <a:solidFill>
              <a:srgbClr val="8D9C36"/>
            </a:solidFill>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12" name="TextBox 11"/>
          <p:cNvSpPr txBox="1"/>
          <p:nvPr/>
        </p:nvSpPr>
        <p:spPr>
          <a:xfrm>
            <a:off x="914400" y="1759327"/>
            <a:ext cx="7924800" cy="4031873"/>
          </a:xfrm>
          <a:prstGeom prst="rect">
            <a:avLst/>
          </a:prstGeom>
          <a:noFill/>
        </p:spPr>
        <p:txBody>
          <a:bodyPr wrap="square" rtlCol="0">
            <a:spAutoFit/>
          </a:bodyPr>
          <a:lstStyle/>
          <a:p>
            <a:pPr>
              <a:spcAft>
                <a:spcPts val="600"/>
              </a:spcAft>
            </a:pPr>
            <a:r>
              <a:rPr lang="en-US" sz="2400" b="1" dirty="0" smtClean="0">
                <a:latin typeface="Century Gothic"/>
                <a:cs typeface="Century Gothic"/>
              </a:rPr>
              <a:t>Instructions:</a:t>
            </a:r>
          </a:p>
          <a:p>
            <a:pPr marL="342900" indent="-342900">
              <a:spcAft>
                <a:spcPts val="600"/>
              </a:spcAft>
              <a:buFont typeface="Wingdings" charset="2"/>
              <a:buChar char="§"/>
            </a:pPr>
            <a:r>
              <a:rPr lang="en-US" sz="2400" dirty="0" smtClean="0">
                <a:latin typeface="Century Gothic" panose="020B0502020202020204" pitchFamily="34" charset="0"/>
              </a:rPr>
              <a:t>Consider the negative media coverage</a:t>
            </a:r>
            <a:endParaRPr lang="en-US" sz="2400" dirty="0">
              <a:latin typeface="Century Gothic" panose="020B0502020202020204" pitchFamily="34" charset="0"/>
            </a:endParaRPr>
          </a:p>
          <a:p>
            <a:pPr marL="342900" indent="-342900">
              <a:spcAft>
                <a:spcPts val="600"/>
              </a:spcAft>
              <a:buFont typeface="Wingdings" charset="2"/>
              <a:buChar char="§"/>
            </a:pPr>
            <a:r>
              <a:rPr lang="en-US" sz="2400" dirty="0" smtClean="0">
                <a:latin typeface="Century Gothic" panose="020B0502020202020204" pitchFamily="34" charset="0"/>
              </a:rPr>
              <a:t>What are the consequences for victims?</a:t>
            </a:r>
          </a:p>
          <a:p>
            <a:pPr marL="342900" indent="-342900">
              <a:spcAft>
                <a:spcPts val="600"/>
              </a:spcAft>
              <a:buFont typeface="Wingdings" charset="2"/>
              <a:buChar char="§"/>
            </a:pPr>
            <a:r>
              <a:rPr lang="en-US" sz="2400" dirty="0" smtClean="0">
                <a:latin typeface="Century Gothic" panose="020B0502020202020204" pitchFamily="34" charset="0"/>
              </a:rPr>
              <a:t>What are the consequences for the mission?</a:t>
            </a:r>
            <a:endParaRPr lang="en-US" sz="2400" dirty="0">
              <a:latin typeface="Century Gothic" panose="020B0502020202020204" pitchFamily="34" charset="0"/>
            </a:endParaRPr>
          </a:p>
          <a:p>
            <a:pPr marL="342900" indent="-342900">
              <a:spcAft>
                <a:spcPts val="600"/>
              </a:spcAft>
              <a:buFont typeface="Wingdings" charset="2"/>
              <a:buChar char="§"/>
            </a:pPr>
            <a:r>
              <a:rPr lang="en-US" sz="2400" dirty="0" smtClean="0">
                <a:latin typeface="Century Gothic" panose="020B0502020202020204" pitchFamily="34" charset="0"/>
              </a:rPr>
              <a:t>What are the consequences for personnel?</a:t>
            </a:r>
          </a:p>
          <a:p>
            <a:pPr>
              <a:spcAft>
                <a:spcPts val="600"/>
              </a:spcAft>
            </a:pPr>
            <a:endParaRPr lang="en-US" sz="2400" b="1" dirty="0" smtClean="0">
              <a:latin typeface="Century Gothic" panose="020B0502020202020204" pitchFamily="34" charset="0"/>
            </a:endParaRPr>
          </a:p>
          <a:p>
            <a:pPr>
              <a:spcAft>
                <a:spcPts val="600"/>
              </a:spcAft>
            </a:pPr>
            <a:r>
              <a:rPr lang="en-US" sz="2400" b="1" dirty="0" smtClean="0">
                <a:latin typeface="Century Gothic" panose="020B0502020202020204" pitchFamily="34" charset="0"/>
              </a:rPr>
              <a:t>Time:</a:t>
            </a:r>
            <a:r>
              <a:rPr lang="en-US" sz="2400" dirty="0" smtClean="0">
                <a:latin typeface="Century Gothic" panose="020B0502020202020204" pitchFamily="34" charset="0"/>
              </a:rPr>
              <a:t> </a:t>
            </a:r>
            <a:r>
              <a:rPr lang="en-US" sz="2400" dirty="0">
                <a:latin typeface="Century Gothic" panose="020B0502020202020204" pitchFamily="34" charset="0"/>
              </a:rPr>
              <a:t>5</a:t>
            </a:r>
            <a:r>
              <a:rPr lang="en-US" sz="2400" dirty="0" smtClean="0">
                <a:latin typeface="Century Gothic" panose="020B0502020202020204" pitchFamily="34" charset="0"/>
              </a:rPr>
              <a:t> </a:t>
            </a:r>
            <a:r>
              <a:rPr lang="en-US" sz="2400" dirty="0">
                <a:latin typeface="Century Gothic" panose="020B0502020202020204" pitchFamily="34" charset="0"/>
              </a:rPr>
              <a:t>minutes</a:t>
            </a:r>
          </a:p>
          <a:p>
            <a:pPr marL="342900" indent="-342900">
              <a:spcAft>
                <a:spcPts val="600"/>
              </a:spcAft>
              <a:buFont typeface="Wingdings" panose="05000000000000000000" pitchFamily="2" charset="2"/>
              <a:buChar char="§"/>
            </a:pPr>
            <a:r>
              <a:rPr lang="en-US" sz="2400" dirty="0" smtClean="0">
                <a:latin typeface="Century Gothic" panose="020B0502020202020204" pitchFamily="34" charset="0"/>
              </a:rPr>
              <a:t>Brainstorming: 3 </a:t>
            </a:r>
            <a:r>
              <a:rPr lang="en-US" sz="2400" dirty="0">
                <a:latin typeface="Century Gothic" panose="020B0502020202020204" pitchFamily="34" charset="0"/>
              </a:rPr>
              <a:t>minutes</a:t>
            </a:r>
          </a:p>
          <a:p>
            <a:pPr marL="342900" indent="-342900">
              <a:spcAft>
                <a:spcPts val="600"/>
              </a:spcAft>
              <a:buFont typeface="Wingdings" panose="05000000000000000000" pitchFamily="2" charset="2"/>
              <a:buChar char="§"/>
            </a:pPr>
            <a:r>
              <a:rPr lang="en-US" sz="2400" dirty="0">
                <a:latin typeface="Century Gothic" panose="020B0502020202020204" pitchFamily="34" charset="0"/>
              </a:rPr>
              <a:t>Discussion: </a:t>
            </a:r>
            <a:r>
              <a:rPr lang="en-US" sz="2400" dirty="0" smtClean="0">
                <a:latin typeface="Century Gothic" panose="020B0502020202020204" pitchFamily="34" charset="0"/>
              </a:rPr>
              <a:t>2 </a:t>
            </a:r>
            <a:r>
              <a:rPr lang="en-US" sz="2400" dirty="0">
                <a:latin typeface="Century Gothic" panose="020B0502020202020204" pitchFamily="34" charset="0"/>
              </a:rPr>
              <a:t>minutes</a:t>
            </a:r>
          </a:p>
        </p:txBody>
      </p:sp>
      <p:pic>
        <p:nvPicPr>
          <p:cNvPr id="9" name="Picture 8"/>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5" name="Rectangle 4"/>
          <p:cNvSpPr/>
          <p:nvPr/>
        </p:nvSpPr>
        <p:spPr>
          <a:xfrm>
            <a:off x="914400" y="381000"/>
            <a:ext cx="2659702" cy="461665"/>
          </a:xfrm>
          <a:prstGeom prst="rect">
            <a:avLst/>
          </a:prstGeom>
        </p:spPr>
        <p:txBody>
          <a:bodyPr wrap="none">
            <a:spAutoFit/>
          </a:bodyPr>
          <a:lstStyle/>
          <a:p>
            <a:r>
              <a:rPr lang="en-US" sz="2400" b="1" dirty="0">
                <a:solidFill>
                  <a:srgbClr val="002060"/>
                </a:solidFill>
                <a:latin typeface="Century Gothic"/>
                <a:cs typeface="Century Gothic"/>
              </a:rPr>
              <a:t>Learning Activity </a:t>
            </a:r>
            <a:endParaRPr lang="en-US" sz="2400" dirty="0"/>
          </a:p>
        </p:txBody>
      </p:sp>
      <p:sp>
        <p:nvSpPr>
          <p:cNvPr id="7" name="Rectangle 6"/>
          <p:cNvSpPr/>
          <p:nvPr/>
        </p:nvSpPr>
        <p:spPr>
          <a:xfrm>
            <a:off x="8077200" y="381000"/>
            <a:ext cx="877163" cy="461665"/>
          </a:xfrm>
          <a:prstGeom prst="rect">
            <a:avLst/>
          </a:prstGeom>
        </p:spPr>
        <p:txBody>
          <a:bodyPr wrap="none">
            <a:spAutoFit/>
          </a:bodyPr>
          <a:lstStyle/>
          <a:p>
            <a:pPr>
              <a:spcAft>
                <a:spcPts val="600"/>
              </a:spcAft>
            </a:pPr>
            <a:r>
              <a:rPr lang="en-US" sz="2400" b="1" dirty="0" smtClean="0">
                <a:solidFill>
                  <a:srgbClr val="002060"/>
                </a:solidFill>
                <a:latin typeface="Century Gothic"/>
                <a:cs typeface="Century Gothic"/>
              </a:rPr>
              <a:t>3.3.2</a:t>
            </a:r>
            <a:endParaRPr lang="en-US" sz="2400" b="1" dirty="0">
              <a:solidFill>
                <a:srgbClr val="002060"/>
              </a:solidFill>
              <a:latin typeface="Century Gothic"/>
              <a:cs typeface="Century Gothic"/>
            </a:endParaRPr>
          </a:p>
        </p:txBody>
      </p:sp>
      <p:sp>
        <p:nvSpPr>
          <p:cNvPr id="8" name="Rectangle 7"/>
          <p:cNvSpPr/>
          <p:nvPr/>
        </p:nvSpPr>
        <p:spPr>
          <a:xfrm>
            <a:off x="914400" y="914400"/>
            <a:ext cx="4671472" cy="461665"/>
          </a:xfrm>
          <a:prstGeom prst="rect">
            <a:avLst/>
          </a:prstGeom>
        </p:spPr>
        <p:txBody>
          <a:bodyPr wrap="none">
            <a:spAutoFit/>
          </a:bodyPr>
          <a:lstStyle/>
          <a:p>
            <a:pPr>
              <a:spcAft>
                <a:spcPts val="1800"/>
              </a:spcAft>
            </a:pPr>
            <a:r>
              <a:rPr lang="en-US" sz="2400" dirty="0" smtClean="0">
                <a:solidFill>
                  <a:srgbClr val="002060"/>
                </a:solidFill>
                <a:latin typeface="Century Gothic"/>
                <a:cs typeface="Century Gothic"/>
              </a:rPr>
              <a:t>Consequences of Misconduct</a:t>
            </a:r>
            <a:endParaRPr lang="en-US" sz="2400" dirty="0">
              <a:solidFill>
                <a:srgbClr val="002060"/>
              </a:solidFill>
              <a:latin typeface="Century Gothic"/>
              <a:cs typeface="Century Gothic"/>
            </a:endParaRPr>
          </a:p>
        </p:txBody>
      </p:sp>
    </p:spTree>
    <p:extLst>
      <p:ext uri="{BB962C8B-B14F-4D97-AF65-F5344CB8AC3E}">
        <p14:creationId xmlns:p14="http://schemas.microsoft.com/office/powerpoint/2010/main" val="598234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990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marL="176213" algn="ctr">
              <a:spcAft>
                <a:spcPts val="600"/>
              </a:spcAft>
            </a:pPr>
            <a:r>
              <a:rPr lang="en-US" sz="2800" b="1" dirty="0" smtClean="0">
                <a:solidFill>
                  <a:srgbClr val="002060"/>
                </a:solidFill>
                <a:latin typeface="Century Gothic"/>
                <a:cs typeface="Century Gothic"/>
              </a:rPr>
              <a:t>3. Consequences </a:t>
            </a:r>
            <a:r>
              <a:rPr lang="en-US" sz="2800" b="1" dirty="0">
                <a:solidFill>
                  <a:srgbClr val="002060"/>
                </a:solidFill>
                <a:latin typeface="Century Gothic"/>
                <a:cs typeface="Century Gothic"/>
              </a:rPr>
              <a:t>of Misconduct</a:t>
            </a:r>
          </a:p>
        </p:txBody>
      </p:sp>
      <p:sp>
        <p:nvSpPr>
          <p:cNvPr id="6" name="TextBox 5"/>
          <p:cNvSpPr txBox="1"/>
          <p:nvPr/>
        </p:nvSpPr>
        <p:spPr>
          <a:xfrm>
            <a:off x="914400" y="1671935"/>
            <a:ext cx="7391400" cy="2169825"/>
          </a:xfrm>
          <a:prstGeom prst="rect">
            <a:avLst/>
          </a:prstGeom>
          <a:noFill/>
        </p:spPr>
        <p:txBody>
          <a:bodyPr wrap="square" rtlCol="0">
            <a:spAutoFit/>
          </a:bodyPr>
          <a:lstStyle/>
          <a:p>
            <a:pPr marL="342900" indent="-342900">
              <a:spcAft>
                <a:spcPts val="600"/>
              </a:spcAft>
              <a:buFont typeface="Wingdings" charset="2"/>
              <a:buChar char="§"/>
            </a:pPr>
            <a:r>
              <a:rPr lang="en-US" sz="2400" dirty="0">
                <a:latin typeface="Century Gothic"/>
                <a:cs typeface="Century Gothic"/>
              </a:rPr>
              <a:t>Violates victim’s human </a:t>
            </a:r>
            <a:r>
              <a:rPr lang="en-US" sz="2400" dirty="0" smtClean="0">
                <a:latin typeface="Century Gothic"/>
                <a:cs typeface="Century Gothic"/>
              </a:rPr>
              <a:t>rights</a:t>
            </a:r>
          </a:p>
          <a:p>
            <a:pPr marL="342900" indent="-342900">
              <a:spcAft>
                <a:spcPts val="600"/>
              </a:spcAft>
              <a:buFont typeface="Wingdings" charset="2"/>
              <a:buChar char="§"/>
            </a:pPr>
            <a:r>
              <a:rPr lang="en-US" sz="2400" dirty="0" smtClean="0">
                <a:latin typeface="Century Gothic"/>
                <a:cs typeface="Century Gothic"/>
              </a:rPr>
              <a:t>Can involve physical injury, financial loss, property damage or loss</a:t>
            </a:r>
          </a:p>
          <a:p>
            <a:pPr marL="342900" indent="-342900">
              <a:spcAft>
                <a:spcPts val="600"/>
              </a:spcAft>
              <a:buFont typeface="Wingdings" charset="2"/>
              <a:buChar char="§"/>
            </a:pPr>
            <a:r>
              <a:rPr lang="en-US" sz="2400" dirty="0" smtClean="0">
                <a:latin typeface="Century Gothic"/>
                <a:cs typeface="Century Gothic"/>
              </a:rPr>
              <a:t>Psychological and emotional effects</a:t>
            </a:r>
          </a:p>
          <a:p>
            <a:pPr marL="342900" indent="-342900">
              <a:spcAft>
                <a:spcPts val="600"/>
              </a:spcAft>
              <a:buFont typeface="Wingdings" charset="2"/>
              <a:buChar char="§"/>
            </a:pPr>
            <a:r>
              <a:rPr lang="en-US" sz="2400" dirty="0" smtClean="0">
                <a:latin typeface="Century Gothic"/>
                <a:cs typeface="Century Gothic"/>
              </a:rPr>
              <a:t>May affect family and local community</a:t>
            </a:r>
            <a:endParaRPr lang="en-US" sz="2400" dirty="0">
              <a:latin typeface="Century Gothic"/>
              <a:cs typeface="Century Gothic"/>
            </a:endParaRP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10</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a:solidFill>
                  <a:srgbClr val="8D9C36"/>
                </a:solidFill>
                <a:latin typeface="Century Gothic"/>
                <a:cs typeface="Century Gothic"/>
              </a:rPr>
              <a:t>For the Victim</a:t>
            </a:r>
          </a:p>
        </p:txBody>
      </p:sp>
      <p:pic>
        <p:nvPicPr>
          <p:cNvPr id="8" name="Picture 6" descr="C:\! A Work Current or Backup\! Core Integrated Training\Photos\women discussion cro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913" y="3810000"/>
            <a:ext cx="3214687" cy="253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24418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1671935"/>
            <a:ext cx="7391400" cy="2693045"/>
          </a:xfrm>
          <a:prstGeom prst="rect">
            <a:avLst/>
          </a:prstGeom>
          <a:noFill/>
        </p:spPr>
        <p:txBody>
          <a:bodyPr wrap="square" rtlCol="0">
            <a:spAutoFit/>
          </a:bodyPr>
          <a:lstStyle/>
          <a:p>
            <a:pPr marL="342900" indent="-342900">
              <a:spcAft>
                <a:spcPts val="600"/>
              </a:spcAft>
              <a:buFont typeface="Wingdings" charset="2"/>
              <a:buChar char="§"/>
            </a:pPr>
            <a:r>
              <a:rPr lang="en-US" sz="2400" dirty="0">
                <a:latin typeface="Century Gothic"/>
                <a:cs typeface="Century Gothic"/>
              </a:rPr>
              <a:t>Violates human rights</a:t>
            </a:r>
          </a:p>
          <a:p>
            <a:pPr marL="342900" indent="-342900">
              <a:spcAft>
                <a:spcPts val="600"/>
              </a:spcAft>
              <a:buFont typeface="Wingdings" charset="2"/>
              <a:buChar char="§"/>
            </a:pPr>
            <a:r>
              <a:rPr lang="en-US" sz="2400" dirty="0">
                <a:latin typeface="Century Gothic"/>
                <a:cs typeface="Century Gothic"/>
              </a:rPr>
              <a:t>Undermines UN principles</a:t>
            </a:r>
          </a:p>
          <a:p>
            <a:pPr marL="342900" indent="-342900">
              <a:spcAft>
                <a:spcPts val="600"/>
              </a:spcAft>
              <a:buFont typeface="Wingdings" charset="2"/>
              <a:buChar char="§"/>
            </a:pPr>
            <a:r>
              <a:rPr lang="en-US" sz="2400" dirty="0">
                <a:latin typeface="Century Gothic"/>
                <a:cs typeface="Century Gothic"/>
              </a:rPr>
              <a:t>Violates integrity and impartiality</a:t>
            </a:r>
          </a:p>
          <a:p>
            <a:pPr marL="342900" indent="-342900">
              <a:spcAft>
                <a:spcPts val="600"/>
              </a:spcAft>
              <a:buFont typeface="Wingdings" charset="2"/>
              <a:buChar char="§"/>
            </a:pPr>
            <a:r>
              <a:rPr lang="en-US" sz="2400" dirty="0">
                <a:latin typeface="Century Gothic"/>
                <a:cs typeface="Century Gothic"/>
              </a:rPr>
              <a:t>Reduces credibility and image of UN</a:t>
            </a:r>
          </a:p>
          <a:p>
            <a:pPr marL="342900" indent="-342900">
              <a:spcAft>
                <a:spcPts val="600"/>
              </a:spcAft>
              <a:buFont typeface="Wingdings" charset="2"/>
              <a:buChar char="§"/>
            </a:pPr>
            <a:r>
              <a:rPr lang="en-US" sz="2400" dirty="0">
                <a:latin typeface="Century Gothic"/>
                <a:cs typeface="Century Gothic"/>
              </a:rPr>
              <a:t>Threatens security</a:t>
            </a:r>
          </a:p>
          <a:p>
            <a:pPr marL="342900" indent="-342900">
              <a:spcAft>
                <a:spcPts val="600"/>
              </a:spcAft>
              <a:buFont typeface="Wingdings" charset="2"/>
              <a:buChar char="§"/>
            </a:pPr>
            <a:r>
              <a:rPr lang="en-US" sz="2400" dirty="0">
                <a:latin typeface="Century Gothic"/>
                <a:cs typeface="Century Gothic"/>
              </a:rPr>
              <a:t>Undermines rule of law and fosters crime</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11</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a:solidFill>
                  <a:srgbClr val="8D9C36"/>
                </a:solidFill>
                <a:latin typeface="Century Gothic"/>
                <a:cs typeface="Century Gothic"/>
              </a:rPr>
              <a:t>For the Mission</a:t>
            </a:r>
          </a:p>
        </p:txBody>
      </p:sp>
    </p:spTree>
    <p:extLst>
      <p:ext uri="{BB962C8B-B14F-4D97-AF65-F5344CB8AC3E}">
        <p14:creationId xmlns:p14="http://schemas.microsoft.com/office/powerpoint/2010/main" val="1266257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1671935"/>
            <a:ext cx="7391400" cy="2246769"/>
          </a:xfrm>
          <a:prstGeom prst="rect">
            <a:avLst/>
          </a:prstGeom>
          <a:noFill/>
        </p:spPr>
        <p:txBody>
          <a:bodyPr wrap="square" rtlCol="0">
            <a:spAutoFit/>
          </a:bodyPr>
          <a:lstStyle/>
          <a:p>
            <a:pPr marL="342900" indent="-342900">
              <a:spcAft>
                <a:spcPts val="600"/>
              </a:spcAft>
              <a:buFont typeface="Wingdings" charset="2"/>
              <a:buChar char="§"/>
            </a:pPr>
            <a:r>
              <a:rPr lang="en-US" sz="2400" dirty="0">
                <a:latin typeface="Century Gothic"/>
                <a:cs typeface="Century Gothic"/>
              </a:rPr>
              <a:t>Disciplinary action</a:t>
            </a:r>
          </a:p>
          <a:p>
            <a:pPr marL="342900" indent="-342900">
              <a:spcAft>
                <a:spcPts val="600"/>
              </a:spcAft>
              <a:buFont typeface="Wingdings" charset="2"/>
              <a:buChar char="§"/>
            </a:pPr>
            <a:r>
              <a:rPr lang="en-US" sz="2400" dirty="0">
                <a:latin typeface="Century Gothic"/>
                <a:cs typeface="Century Gothic"/>
              </a:rPr>
              <a:t>Repatriation/barring from future service</a:t>
            </a:r>
          </a:p>
          <a:p>
            <a:pPr marL="342900" indent="-342900">
              <a:spcAft>
                <a:spcPts val="600"/>
              </a:spcAft>
              <a:buFont typeface="Wingdings" charset="2"/>
              <a:buChar char="§"/>
            </a:pPr>
            <a:r>
              <a:rPr lang="en-US" sz="2400" dirty="0">
                <a:latin typeface="Century Gothic"/>
                <a:cs typeface="Century Gothic"/>
              </a:rPr>
              <a:t>Summary dismissal</a:t>
            </a:r>
          </a:p>
          <a:p>
            <a:pPr marL="342900" indent="-342900">
              <a:spcAft>
                <a:spcPts val="600"/>
              </a:spcAft>
              <a:buFont typeface="Wingdings" charset="2"/>
              <a:buChar char="§"/>
            </a:pPr>
            <a:r>
              <a:rPr lang="en-US" sz="2400" dirty="0">
                <a:latin typeface="Century Gothic"/>
                <a:cs typeface="Century Gothic"/>
              </a:rPr>
              <a:t>Criminal proceedings</a:t>
            </a:r>
          </a:p>
          <a:p>
            <a:pPr marL="342900" indent="-342900">
              <a:spcAft>
                <a:spcPts val="600"/>
              </a:spcAft>
              <a:buFont typeface="Wingdings" charset="2"/>
              <a:buChar char="§"/>
            </a:pPr>
            <a:r>
              <a:rPr lang="en-US" sz="2400" dirty="0">
                <a:latin typeface="Century Gothic"/>
                <a:cs typeface="Century Gothic"/>
              </a:rPr>
              <a:t>Financial liability</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12</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a:solidFill>
                  <a:srgbClr val="8D9C36"/>
                </a:solidFill>
                <a:latin typeface="Century Gothic"/>
                <a:cs typeface="Century Gothic"/>
              </a:rPr>
              <a:t>For Peacekeeping Personnel</a:t>
            </a:r>
          </a:p>
        </p:txBody>
      </p:sp>
    </p:spTree>
    <p:extLst>
      <p:ext uri="{BB962C8B-B14F-4D97-AF65-F5344CB8AC3E}">
        <p14:creationId xmlns:p14="http://schemas.microsoft.com/office/powerpoint/2010/main" val="29175328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990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marL="176213" algn="ctr">
              <a:spcAft>
                <a:spcPts val="600"/>
              </a:spcAft>
            </a:pPr>
            <a:r>
              <a:rPr lang="en-US" sz="2800" b="1" dirty="0" smtClean="0">
                <a:solidFill>
                  <a:srgbClr val="002060"/>
                </a:solidFill>
                <a:latin typeface="Century Gothic"/>
                <a:cs typeface="Century Gothic"/>
              </a:rPr>
              <a:t>4. Reporting Misconduct</a:t>
            </a:r>
            <a:endParaRPr lang="en-US" sz="2800" b="1" dirty="0">
              <a:solidFill>
                <a:srgbClr val="002060"/>
              </a:solidFill>
              <a:latin typeface="Century Gothic"/>
              <a:cs typeface="Century Gothic"/>
            </a:endParaRPr>
          </a:p>
        </p:txBody>
      </p:sp>
      <p:sp>
        <p:nvSpPr>
          <p:cNvPr id="6" name="TextBox 5"/>
          <p:cNvSpPr txBox="1"/>
          <p:nvPr/>
        </p:nvSpPr>
        <p:spPr>
          <a:xfrm>
            <a:off x="914400" y="1671935"/>
            <a:ext cx="7391400" cy="1800493"/>
          </a:xfrm>
          <a:prstGeom prst="rect">
            <a:avLst/>
          </a:prstGeom>
          <a:noFill/>
        </p:spPr>
        <p:txBody>
          <a:bodyPr wrap="square" rtlCol="0">
            <a:spAutoFit/>
          </a:bodyPr>
          <a:lstStyle/>
          <a:p>
            <a:pPr marL="342900" indent="-342900">
              <a:spcAft>
                <a:spcPts val="600"/>
              </a:spcAft>
              <a:buFont typeface="Wingdings" charset="2"/>
              <a:buChar char="§"/>
            </a:pPr>
            <a:r>
              <a:rPr lang="en-US" sz="2400" dirty="0">
                <a:latin typeface="Century Gothic"/>
                <a:cs typeface="Century Gothic"/>
              </a:rPr>
              <a:t>Conduct and Discipline </a:t>
            </a:r>
            <a:r>
              <a:rPr lang="en-US" sz="2400" dirty="0" smtClean="0">
                <a:latin typeface="Century Gothic"/>
                <a:cs typeface="Century Gothic"/>
              </a:rPr>
              <a:t>Unit (CDU)</a:t>
            </a:r>
            <a:endParaRPr lang="en-US" sz="2400" dirty="0">
              <a:latin typeface="Century Gothic"/>
              <a:cs typeface="Century Gothic"/>
            </a:endParaRPr>
          </a:p>
          <a:p>
            <a:pPr marL="342900" indent="-342900">
              <a:spcAft>
                <a:spcPts val="600"/>
              </a:spcAft>
              <a:buFont typeface="Wingdings" charset="2"/>
              <a:buChar char="§"/>
            </a:pPr>
            <a:r>
              <a:rPr lang="en-US" sz="2400" dirty="0">
                <a:latin typeface="Century Gothic"/>
                <a:cs typeface="Century Gothic"/>
              </a:rPr>
              <a:t>Office of the Internal Oversight Services (OIOS)</a:t>
            </a:r>
          </a:p>
          <a:p>
            <a:pPr marL="342900" indent="-342900">
              <a:spcAft>
                <a:spcPts val="600"/>
              </a:spcAft>
              <a:buFont typeface="Wingdings" charset="2"/>
              <a:buChar char="§"/>
            </a:pPr>
            <a:r>
              <a:rPr lang="en-US" sz="2400" dirty="0">
                <a:latin typeface="Century Gothic"/>
                <a:cs typeface="Century Gothic"/>
              </a:rPr>
              <a:t>Ethics Office</a:t>
            </a:r>
          </a:p>
          <a:p>
            <a:pPr marL="342900" indent="-342900">
              <a:spcAft>
                <a:spcPts val="600"/>
              </a:spcAft>
              <a:buFont typeface="Wingdings" charset="2"/>
              <a:buChar char="§"/>
            </a:pPr>
            <a:r>
              <a:rPr lang="en-US" sz="2400" dirty="0">
                <a:latin typeface="Century Gothic"/>
                <a:cs typeface="Century Gothic"/>
              </a:rPr>
              <a:t>UN Ombudsman</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13</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a:solidFill>
                  <a:srgbClr val="8D9C36"/>
                </a:solidFill>
                <a:latin typeface="Century Gothic"/>
                <a:cs typeface="Century Gothic"/>
              </a:rPr>
              <a:t>Key Entities</a:t>
            </a:r>
          </a:p>
        </p:txBody>
      </p:sp>
      <p:pic>
        <p:nvPicPr>
          <p:cNvPr id="9" name="Picture 2" descr="F:\CPTM END\CPTM Slides Content\United Natio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657600"/>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482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8"/>
          <p:cNvSpPr txBox="1"/>
          <p:nvPr/>
        </p:nvSpPr>
        <p:spPr>
          <a:xfrm>
            <a:off x="685800" y="685800"/>
            <a:ext cx="7772400" cy="4800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US" sz="3200" b="1" dirty="0">
                <a:solidFill>
                  <a:srgbClr val="002060"/>
                </a:solidFill>
                <a:latin typeface="Century Gothic"/>
                <a:ea typeface="Calibri"/>
                <a:cs typeface="Century Gothic"/>
              </a:rPr>
              <a:t>Relevance </a:t>
            </a:r>
            <a:endParaRPr lang="en-US" sz="3200" b="1" dirty="0">
              <a:solidFill>
                <a:srgbClr val="002060"/>
              </a:solidFill>
              <a:effectLst/>
              <a:latin typeface="Century Gothic"/>
              <a:ea typeface="Calibri"/>
              <a:cs typeface="Century Gothic"/>
            </a:endParaRPr>
          </a:p>
          <a:p>
            <a:pPr marL="0" marR="0" algn="ctr">
              <a:lnSpc>
                <a:spcPct val="115000"/>
              </a:lnSpc>
              <a:spcBef>
                <a:spcPts val="0"/>
              </a:spcBef>
              <a:spcAft>
                <a:spcPts val="1000"/>
              </a:spcAft>
            </a:pPr>
            <a:endParaRPr lang="en-US" sz="3200" spc="600" dirty="0">
              <a:solidFill>
                <a:srgbClr val="ADC5F1"/>
              </a:solidFill>
              <a:ea typeface="Calibri"/>
              <a:cs typeface="Times New Roman"/>
            </a:endParaRPr>
          </a:p>
          <a:p>
            <a:pPr marL="0" marR="0">
              <a:lnSpc>
                <a:spcPct val="115000"/>
              </a:lnSpc>
              <a:spcBef>
                <a:spcPts val="0"/>
              </a:spcBef>
              <a:spcAft>
                <a:spcPts val="1800"/>
              </a:spcAft>
            </a:pPr>
            <a:r>
              <a:rPr lang="en-US" sz="2400" dirty="0">
                <a:solidFill>
                  <a:srgbClr val="8D9C36"/>
                </a:solidFill>
                <a:effectLst/>
                <a:latin typeface="Century Gothic"/>
                <a:ea typeface="Calibri"/>
                <a:cs typeface="Century Gothic"/>
              </a:rPr>
              <a:t>Peacekeeping personnel:</a:t>
            </a:r>
          </a:p>
          <a:p>
            <a:pPr marL="342900" marR="0" indent="-342900">
              <a:lnSpc>
                <a:spcPct val="115000"/>
              </a:lnSpc>
              <a:spcBef>
                <a:spcPts val="0"/>
              </a:spcBef>
              <a:spcAft>
                <a:spcPts val="1800"/>
              </a:spcAft>
              <a:buFont typeface="Wingdings" charset="2"/>
              <a:buChar char="§"/>
            </a:pPr>
            <a:r>
              <a:rPr lang="en-US" sz="2400" dirty="0">
                <a:solidFill>
                  <a:srgbClr val="8D9C36"/>
                </a:solidFill>
                <a:latin typeface="Century Gothic"/>
                <a:ea typeface="Calibri"/>
                <a:cs typeface="Century Gothic"/>
              </a:rPr>
              <a:t>Ambassadors of the UN</a:t>
            </a:r>
          </a:p>
          <a:p>
            <a:pPr marL="342900" marR="0" indent="-342900">
              <a:lnSpc>
                <a:spcPct val="115000"/>
              </a:lnSpc>
              <a:spcBef>
                <a:spcPts val="0"/>
              </a:spcBef>
              <a:spcAft>
                <a:spcPts val="1800"/>
              </a:spcAft>
              <a:buFont typeface="Wingdings" charset="2"/>
              <a:buChar char="§"/>
            </a:pPr>
            <a:r>
              <a:rPr lang="en-US" sz="2400" dirty="0">
                <a:solidFill>
                  <a:srgbClr val="8D9C36"/>
                </a:solidFill>
                <a:latin typeface="Century Gothic"/>
                <a:ea typeface="Calibri"/>
                <a:cs typeface="Century Gothic"/>
              </a:rPr>
              <a:t>H</a:t>
            </a:r>
            <a:r>
              <a:rPr lang="en-US" sz="2400" dirty="0">
                <a:solidFill>
                  <a:srgbClr val="8D9C36"/>
                </a:solidFill>
                <a:effectLst/>
                <a:latin typeface="Century Gothic"/>
                <a:ea typeface="Calibri"/>
                <a:cs typeface="Century Gothic"/>
              </a:rPr>
              <a:t>ighest standards of </a:t>
            </a:r>
            <a:r>
              <a:rPr lang="en-US" sz="2400" dirty="0" err="1">
                <a:solidFill>
                  <a:srgbClr val="8D9C36"/>
                </a:solidFill>
                <a:effectLst/>
                <a:latin typeface="Century Gothic"/>
                <a:ea typeface="Calibri"/>
                <a:cs typeface="Century Gothic"/>
              </a:rPr>
              <a:t>behaviour</a:t>
            </a:r>
            <a:r>
              <a:rPr lang="en-US" sz="2400" dirty="0">
                <a:solidFill>
                  <a:srgbClr val="8D9C36"/>
                </a:solidFill>
                <a:effectLst/>
                <a:latin typeface="Century Gothic"/>
                <a:ea typeface="Calibri"/>
                <a:cs typeface="Century Gothic"/>
              </a:rPr>
              <a:t> and integrity</a:t>
            </a:r>
          </a:p>
          <a:p>
            <a:pPr marL="342900" marR="0" indent="-342900">
              <a:lnSpc>
                <a:spcPct val="115000"/>
              </a:lnSpc>
              <a:spcBef>
                <a:spcPts val="0"/>
              </a:spcBef>
              <a:spcAft>
                <a:spcPts val="1800"/>
              </a:spcAft>
              <a:buFont typeface="Wingdings" charset="2"/>
              <a:buChar char="§"/>
            </a:pPr>
            <a:r>
              <a:rPr lang="en-US" sz="2400" dirty="0">
                <a:solidFill>
                  <a:srgbClr val="8D9C36"/>
                </a:solidFill>
                <a:latin typeface="Century Gothic"/>
                <a:ea typeface="Calibri"/>
                <a:cs typeface="Century Gothic"/>
              </a:rPr>
              <a:t>No sexual violence or exploitation</a:t>
            </a:r>
            <a:endParaRPr lang="en-US" sz="2400" dirty="0">
              <a:solidFill>
                <a:srgbClr val="8D9C36"/>
              </a:solidFill>
              <a:effectLst/>
              <a:latin typeface="Century Gothic"/>
              <a:ea typeface="Calibri"/>
              <a:cs typeface="Century Gothic"/>
            </a:endParaRPr>
          </a:p>
        </p:txBody>
      </p:sp>
      <p:sp>
        <p:nvSpPr>
          <p:cNvPr id="5" name="TextBox 4"/>
          <p:cNvSpPr txBox="1"/>
          <p:nvPr/>
        </p:nvSpPr>
        <p:spPr>
          <a:xfrm>
            <a:off x="2133600" y="6400800"/>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pic>
        <p:nvPicPr>
          <p:cNvPr id="6" name="Picture 5"/>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Tree>
    <p:extLst>
      <p:ext uri="{BB962C8B-B14F-4D97-AF65-F5344CB8AC3E}">
        <p14:creationId xmlns:p14="http://schemas.microsoft.com/office/powerpoint/2010/main" val="3912001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1671935"/>
            <a:ext cx="7391400" cy="3354765"/>
          </a:xfrm>
          <a:prstGeom prst="rect">
            <a:avLst/>
          </a:prstGeom>
          <a:noFill/>
        </p:spPr>
        <p:txBody>
          <a:bodyPr wrap="square" rtlCol="0">
            <a:spAutoFit/>
          </a:bodyPr>
          <a:lstStyle/>
          <a:p>
            <a:pPr marL="342900" indent="-342900">
              <a:spcAft>
                <a:spcPts val="600"/>
              </a:spcAft>
              <a:buFont typeface="Wingdings" charset="2"/>
              <a:buChar char="§"/>
            </a:pPr>
            <a:r>
              <a:rPr lang="en-US" sz="2400" dirty="0">
                <a:latin typeface="Century Gothic"/>
                <a:cs typeface="Century Gothic"/>
              </a:rPr>
              <a:t>Report suspected misconduct</a:t>
            </a:r>
          </a:p>
          <a:p>
            <a:pPr marL="342900" indent="-342900">
              <a:spcAft>
                <a:spcPts val="600"/>
              </a:spcAft>
              <a:buFont typeface="Wingdings" charset="2"/>
              <a:buChar char="§"/>
            </a:pPr>
            <a:r>
              <a:rPr lang="en-US" sz="2400" dirty="0">
                <a:latin typeface="Century Gothic"/>
                <a:cs typeface="Century Gothic"/>
              </a:rPr>
              <a:t>Report in good faith supported by evidence</a:t>
            </a:r>
          </a:p>
          <a:p>
            <a:pPr marL="342900" indent="-342900">
              <a:spcAft>
                <a:spcPts val="600"/>
              </a:spcAft>
              <a:buFont typeface="Wingdings" charset="2"/>
              <a:buChar char="§"/>
            </a:pPr>
            <a:r>
              <a:rPr lang="en-US" sz="2400" dirty="0">
                <a:latin typeface="Century Gothic"/>
                <a:cs typeface="Century Gothic"/>
              </a:rPr>
              <a:t>Cooperate with UN investigations</a:t>
            </a:r>
          </a:p>
          <a:p>
            <a:pPr marL="342900" indent="-342900">
              <a:spcAft>
                <a:spcPts val="600"/>
              </a:spcAft>
              <a:buFont typeface="Wingdings" charset="2"/>
              <a:buChar char="§"/>
            </a:pPr>
            <a:r>
              <a:rPr lang="en-US" sz="2400" dirty="0">
                <a:latin typeface="Century Gothic"/>
                <a:cs typeface="Century Gothic"/>
              </a:rPr>
              <a:t>Make reports to UN officials, OIOS or to others in special circumstances</a:t>
            </a:r>
          </a:p>
          <a:p>
            <a:pPr marL="342900" indent="-342900">
              <a:spcAft>
                <a:spcPts val="600"/>
              </a:spcAft>
              <a:buFont typeface="Wingdings" charset="2"/>
              <a:buChar char="§"/>
            </a:pPr>
            <a:r>
              <a:rPr lang="en-US" sz="2400" dirty="0">
                <a:latin typeface="Century Gothic"/>
                <a:cs typeface="Century Gothic"/>
              </a:rPr>
              <a:t>Report misconduct directly to OIOS without a need for supervisory approval (ST/SGB/273, </a:t>
            </a:r>
            <a:r>
              <a:rPr lang="en-US" sz="2400" dirty="0" err="1">
                <a:latin typeface="Century Gothic"/>
                <a:cs typeface="Century Gothic"/>
              </a:rPr>
              <a:t>para</a:t>
            </a:r>
            <a:r>
              <a:rPr lang="en-US" sz="2400" dirty="0">
                <a:latin typeface="Century Gothic"/>
                <a:cs typeface="Century Gothic"/>
              </a:rPr>
              <a:t> 18)</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14</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a:solidFill>
                  <a:srgbClr val="8D9C36"/>
                </a:solidFill>
                <a:latin typeface="Century Gothic"/>
                <a:cs typeface="Century Gothic"/>
              </a:rPr>
              <a:t>Reporting Duties for Personnel</a:t>
            </a:r>
          </a:p>
        </p:txBody>
      </p:sp>
    </p:spTree>
    <p:extLst>
      <p:ext uri="{BB962C8B-B14F-4D97-AF65-F5344CB8AC3E}">
        <p14:creationId xmlns:p14="http://schemas.microsoft.com/office/powerpoint/2010/main" val="3638469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15</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a:solidFill>
                  <a:srgbClr val="8D9C36"/>
                </a:solidFill>
                <a:latin typeface="Century Gothic"/>
                <a:cs typeface="Century Gothic"/>
              </a:rPr>
              <a:t>Protection from Retaliation</a:t>
            </a:r>
          </a:p>
        </p:txBody>
      </p:sp>
      <p:sp>
        <p:nvSpPr>
          <p:cNvPr id="9" name="TextBox 8"/>
          <p:cNvSpPr txBox="1"/>
          <p:nvPr/>
        </p:nvSpPr>
        <p:spPr>
          <a:xfrm>
            <a:off x="914400" y="1671935"/>
            <a:ext cx="7391400" cy="2092881"/>
          </a:xfrm>
          <a:prstGeom prst="rect">
            <a:avLst/>
          </a:prstGeom>
          <a:noFill/>
        </p:spPr>
        <p:txBody>
          <a:bodyPr wrap="square" rtlCol="0">
            <a:spAutoFit/>
          </a:bodyPr>
          <a:lstStyle/>
          <a:p>
            <a:pPr marL="342900" indent="-342900">
              <a:spcAft>
                <a:spcPts val="600"/>
              </a:spcAft>
              <a:buFont typeface="Wingdings" charset="2"/>
              <a:buChar char="§"/>
            </a:pPr>
            <a:r>
              <a:rPr lang="en-US" sz="2400" b="1" dirty="0" smtClean="0">
                <a:latin typeface="Century Gothic" charset="0"/>
                <a:ea typeface="Century Gothic" charset="0"/>
                <a:cs typeface="Century Gothic" charset="0"/>
              </a:rPr>
              <a:t>Retaliation</a:t>
            </a:r>
            <a:r>
              <a:rPr lang="en-US" sz="2400" b="1" dirty="0">
                <a:latin typeface="Century Gothic" charset="0"/>
                <a:ea typeface="Century Gothic" charset="0"/>
                <a:cs typeface="Century Gothic" charset="0"/>
              </a:rPr>
              <a:t>: </a:t>
            </a:r>
            <a:r>
              <a:rPr lang="en-US" sz="2400" dirty="0">
                <a:latin typeface="Century Gothic" charset="0"/>
                <a:ea typeface="Century Gothic" charset="0"/>
                <a:cs typeface="Century Gothic" charset="0"/>
              </a:rPr>
              <a:t>direct or indirect detrimental action recommended, threatened or taken against a person who reports </a:t>
            </a:r>
            <a:r>
              <a:rPr lang="en-US" sz="2400" dirty="0" smtClean="0">
                <a:latin typeface="Century Gothic" charset="0"/>
                <a:ea typeface="Century Gothic" charset="0"/>
                <a:cs typeface="Century Gothic" charset="0"/>
              </a:rPr>
              <a:t>misconduct</a:t>
            </a:r>
          </a:p>
          <a:p>
            <a:pPr marL="342900" indent="-342900">
              <a:spcAft>
                <a:spcPts val="600"/>
              </a:spcAft>
              <a:buFont typeface="Wingdings" charset="2"/>
              <a:buChar char="§"/>
            </a:pPr>
            <a:r>
              <a:rPr lang="en-US" sz="2400" dirty="0" smtClean="0">
                <a:latin typeface="Century Gothic" charset="0"/>
                <a:ea typeface="Century Gothic" charset="0"/>
                <a:cs typeface="Century Gothic" charset="0"/>
              </a:rPr>
              <a:t>Retaliation </a:t>
            </a:r>
            <a:r>
              <a:rPr lang="en-US" sz="2400" dirty="0">
                <a:latin typeface="Century Gothic" charset="0"/>
                <a:ea typeface="Century Gothic" charset="0"/>
                <a:cs typeface="Century Gothic" charset="0"/>
              </a:rPr>
              <a:t>can be </a:t>
            </a:r>
            <a:r>
              <a:rPr lang="en-US" sz="2400" dirty="0" smtClean="0">
                <a:latin typeface="Century Gothic" charset="0"/>
                <a:ea typeface="Century Gothic" charset="0"/>
                <a:cs typeface="Century Gothic" charset="0"/>
              </a:rPr>
              <a:t>reported</a:t>
            </a:r>
            <a:endParaRPr lang="en-US" sz="2400" dirty="0">
              <a:latin typeface="Century Gothic" charset="0"/>
              <a:ea typeface="Century Gothic" charset="0"/>
              <a:cs typeface="Century Gothic" charset="0"/>
            </a:endParaRPr>
          </a:p>
          <a:p>
            <a:pPr marL="342900" indent="-342900">
              <a:spcAft>
                <a:spcPts val="600"/>
              </a:spcAft>
              <a:buFont typeface="Wingdings" charset="2"/>
              <a:buChar char="§"/>
            </a:pPr>
            <a:endParaRPr lang="en-US" sz="2400" dirty="0">
              <a:latin typeface="Century Gothic"/>
              <a:cs typeface="Century Gothic"/>
            </a:endParaRPr>
          </a:p>
        </p:txBody>
      </p:sp>
    </p:spTree>
    <p:extLst>
      <p:ext uri="{BB962C8B-B14F-4D97-AF65-F5344CB8AC3E}">
        <p14:creationId xmlns:p14="http://schemas.microsoft.com/office/powerpoint/2010/main" val="27679698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28600" y="851722"/>
            <a:ext cx="8686800" cy="0"/>
          </a:xfrm>
          <a:prstGeom prst="line">
            <a:avLst/>
          </a:prstGeom>
          <a:ln>
            <a:solidFill>
              <a:srgbClr val="8D9C36"/>
            </a:solidFill>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12" name="TextBox 11"/>
          <p:cNvSpPr txBox="1"/>
          <p:nvPr/>
        </p:nvSpPr>
        <p:spPr>
          <a:xfrm>
            <a:off x="914400" y="1759327"/>
            <a:ext cx="7924800" cy="3954929"/>
          </a:xfrm>
          <a:prstGeom prst="rect">
            <a:avLst/>
          </a:prstGeom>
          <a:noFill/>
        </p:spPr>
        <p:txBody>
          <a:bodyPr wrap="square" rtlCol="0">
            <a:spAutoFit/>
          </a:bodyPr>
          <a:lstStyle/>
          <a:p>
            <a:pPr>
              <a:spcAft>
                <a:spcPts val="600"/>
              </a:spcAft>
            </a:pPr>
            <a:r>
              <a:rPr lang="en-US" sz="2400" b="1" dirty="0" smtClean="0">
                <a:latin typeface="Century Gothic"/>
                <a:cs typeface="Century Gothic"/>
              </a:rPr>
              <a:t>Instructions:</a:t>
            </a:r>
          </a:p>
          <a:p>
            <a:pPr marL="342900" indent="-342900">
              <a:spcAft>
                <a:spcPts val="600"/>
              </a:spcAft>
              <a:buFont typeface="Wingdings" charset="2"/>
              <a:buChar char="§"/>
            </a:pPr>
            <a:r>
              <a:rPr lang="en-US" sz="2400" dirty="0" smtClean="0">
                <a:latin typeface="Century Gothic" panose="020B0502020202020204" pitchFamily="34" charset="0"/>
              </a:rPr>
              <a:t>Consider your conduct as UN personnel</a:t>
            </a:r>
            <a:endParaRPr lang="en-US" sz="2400" dirty="0">
              <a:latin typeface="Century Gothic" panose="020B0502020202020204" pitchFamily="34" charset="0"/>
            </a:endParaRPr>
          </a:p>
          <a:p>
            <a:pPr marL="342900" indent="-342900">
              <a:spcAft>
                <a:spcPts val="600"/>
              </a:spcAft>
              <a:buFont typeface="Wingdings" charset="2"/>
              <a:buChar char="§"/>
            </a:pPr>
            <a:r>
              <a:rPr lang="en-US" sz="2400" dirty="0">
                <a:latin typeface="Century Gothic" panose="020B0502020202020204" pitchFamily="34" charset="0"/>
              </a:rPr>
              <a:t>What do you need to remember?</a:t>
            </a:r>
          </a:p>
          <a:p>
            <a:pPr marL="342900" indent="-342900">
              <a:spcAft>
                <a:spcPts val="600"/>
              </a:spcAft>
              <a:buFont typeface="Wingdings" charset="2"/>
              <a:buChar char="§"/>
            </a:pPr>
            <a:r>
              <a:rPr lang="en-US" sz="2400" dirty="0" smtClean="0">
                <a:latin typeface="Century Gothic" panose="020B0502020202020204" pitchFamily="34" charset="0"/>
              </a:rPr>
              <a:t>Design a poster to put up in the mission as a reminder</a:t>
            </a:r>
          </a:p>
          <a:p>
            <a:pPr>
              <a:spcAft>
                <a:spcPts val="600"/>
              </a:spcAft>
            </a:pPr>
            <a:endParaRPr lang="en-US" sz="2400" b="1" dirty="0" smtClean="0">
              <a:latin typeface="Century Gothic" panose="020B0502020202020204" pitchFamily="34" charset="0"/>
            </a:endParaRPr>
          </a:p>
          <a:p>
            <a:pPr>
              <a:spcAft>
                <a:spcPts val="600"/>
              </a:spcAft>
            </a:pPr>
            <a:r>
              <a:rPr lang="en-US" sz="2400" b="1" dirty="0" smtClean="0">
                <a:latin typeface="Century Gothic" panose="020B0502020202020204" pitchFamily="34" charset="0"/>
              </a:rPr>
              <a:t>Time:</a:t>
            </a:r>
            <a:r>
              <a:rPr lang="en-US" sz="2400" dirty="0" smtClean="0">
                <a:latin typeface="Century Gothic" panose="020B0502020202020204" pitchFamily="34" charset="0"/>
              </a:rPr>
              <a:t> </a:t>
            </a:r>
            <a:r>
              <a:rPr lang="en-US" sz="2400" dirty="0">
                <a:latin typeface="Century Gothic" panose="020B0502020202020204" pitchFamily="34" charset="0"/>
              </a:rPr>
              <a:t>10 minutes</a:t>
            </a:r>
          </a:p>
          <a:p>
            <a:pPr marL="342900" indent="-342900">
              <a:spcAft>
                <a:spcPts val="600"/>
              </a:spcAft>
              <a:buFont typeface="Wingdings" panose="05000000000000000000" pitchFamily="2" charset="2"/>
              <a:buChar char="§"/>
            </a:pPr>
            <a:r>
              <a:rPr lang="en-US" sz="2400" dirty="0">
                <a:latin typeface="Century Gothic" panose="020B0502020202020204" pitchFamily="34" charset="0"/>
              </a:rPr>
              <a:t>Group work: 5-7 minutes</a:t>
            </a:r>
          </a:p>
          <a:p>
            <a:pPr marL="342900" indent="-342900">
              <a:spcAft>
                <a:spcPts val="600"/>
              </a:spcAft>
              <a:buFont typeface="Wingdings" panose="05000000000000000000" pitchFamily="2" charset="2"/>
              <a:buChar char="§"/>
            </a:pPr>
            <a:r>
              <a:rPr lang="en-US" sz="2400" dirty="0" smtClean="0">
                <a:latin typeface="Century Gothic" panose="020B0502020202020204" pitchFamily="34" charset="0"/>
              </a:rPr>
              <a:t>Discussion: 3 minutes</a:t>
            </a:r>
            <a:endParaRPr lang="en-US" sz="2400" dirty="0">
              <a:latin typeface="Century Gothic" panose="020B0502020202020204" pitchFamily="34" charset="0"/>
            </a:endParaRPr>
          </a:p>
        </p:txBody>
      </p:sp>
      <p:pic>
        <p:nvPicPr>
          <p:cNvPr id="9" name="Picture 8"/>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5" name="Rectangle 4"/>
          <p:cNvSpPr/>
          <p:nvPr/>
        </p:nvSpPr>
        <p:spPr>
          <a:xfrm>
            <a:off x="914400" y="381000"/>
            <a:ext cx="2659702" cy="461665"/>
          </a:xfrm>
          <a:prstGeom prst="rect">
            <a:avLst/>
          </a:prstGeom>
        </p:spPr>
        <p:txBody>
          <a:bodyPr wrap="none">
            <a:spAutoFit/>
          </a:bodyPr>
          <a:lstStyle/>
          <a:p>
            <a:r>
              <a:rPr lang="en-US" sz="2400" b="1" dirty="0">
                <a:solidFill>
                  <a:srgbClr val="002060"/>
                </a:solidFill>
                <a:latin typeface="Century Gothic"/>
                <a:cs typeface="Century Gothic"/>
              </a:rPr>
              <a:t>Learning Activity </a:t>
            </a:r>
            <a:endParaRPr lang="en-US" sz="2400" dirty="0"/>
          </a:p>
        </p:txBody>
      </p:sp>
      <p:sp>
        <p:nvSpPr>
          <p:cNvPr id="7" name="Rectangle 6"/>
          <p:cNvSpPr/>
          <p:nvPr/>
        </p:nvSpPr>
        <p:spPr>
          <a:xfrm>
            <a:off x="8077200" y="381000"/>
            <a:ext cx="877163" cy="461665"/>
          </a:xfrm>
          <a:prstGeom prst="rect">
            <a:avLst/>
          </a:prstGeom>
        </p:spPr>
        <p:txBody>
          <a:bodyPr wrap="none">
            <a:spAutoFit/>
          </a:bodyPr>
          <a:lstStyle/>
          <a:p>
            <a:pPr>
              <a:spcAft>
                <a:spcPts val="600"/>
              </a:spcAft>
            </a:pPr>
            <a:r>
              <a:rPr lang="en-US" sz="2400" b="1" dirty="0" smtClean="0">
                <a:solidFill>
                  <a:srgbClr val="002060"/>
                </a:solidFill>
                <a:latin typeface="Century Gothic"/>
                <a:cs typeface="Century Gothic"/>
              </a:rPr>
              <a:t>3.3.3</a:t>
            </a:r>
            <a:endParaRPr lang="en-US" sz="2400" b="1" dirty="0">
              <a:solidFill>
                <a:srgbClr val="002060"/>
              </a:solidFill>
              <a:latin typeface="Century Gothic"/>
              <a:cs typeface="Century Gothic"/>
            </a:endParaRPr>
          </a:p>
        </p:txBody>
      </p:sp>
      <p:sp>
        <p:nvSpPr>
          <p:cNvPr id="8" name="Rectangle 7"/>
          <p:cNvSpPr/>
          <p:nvPr/>
        </p:nvSpPr>
        <p:spPr>
          <a:xfrm>
            <a:off x="914400" y="914400"/>
            <a:ext cx="4192173" cy="461665"/>
          </a:xfrm>
          <a:prstGeom prst="rect">
            <a:avLst/>
          </a:prstGeom>
        </p:spPr>
        <p:txBody>
          <a:bodyPr wrap="none">
            <a:spAutoFit/>
          </a:bodyPr>
          <a:lstStyle/>
          <a:p>
            <a:pPr>
              <a:spcAft>
                <a:spcPts val="1800"/>
              </a:spcAft>
            </a:pPr>
            <a:r>
              <a:rPr lang="en-US" sz="2400" dirty="0" smtClean="0">
                <a:solidFill>
                  <a:srgbClr val="002060"/>
                </a:solidFill>
                <a:latin typeface="Century Gothic"/>
                <a:cs typeface="Century Gothic"/>
              </a:rPr>
              <a:t>Promoting Good Conduct</a:t>
            </a:r>
            <a:endParaRPr lang="en-US" sz="2400" dirty="0">
              <a:solidFill>
                <a:srgbClr val="002060"/>
              </a:solidFill>
              <a:latin typeface="Century Gothic"/>
              <a:cs typeface="Century Gothic"/>
            </a:endParaRPr>
          </a:p>
        </p:txBody>
      </p:sp>
    </p:spTree>
    <p:extLst>
      <p:ext uri="{BB962C8B-B14F-4D97-AF65-F5344CB8AC3E}">
        <p14:creationId xmlns:p14="http://schemas.microsoft.com/office/powerpoint/2010/main" val="9931650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990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marL="176213" algn="ctr">
              <a:spcAft>
                <a:spcPts val="600"/>
              </a:spcAft>
            </a:pPr>
            <a:r>
              <a:rPr lang="en-US" sz="2800" b="1" dirty="0" smtClean="0">
                <a:solidFill>
                  <a:srgbClr val="002060"/>
                </a:solidFill>
                <a:latin typeface="Century Gothic"/>
                <a:cs typeface="Century Gothic"/>
              </a:rPr>
              <a:t>5. What Individual Peacekeeping Personnel Can Do </a:t>
            </a:r>
            <a:endParaRPr lang="en-US" sz="2800" b="1" dirty="0">
              <a:solidFill>
                <a:srgbClr val="002060"/>
              </a:solidFill>
              <a:latin typeface="Century Gothic"/>
              <a:cs typeface="Century Gothic"/>
            </a:endParaRPr>
          </a:p>
        </p:txBody>
      </p:sp>
      <p:sp>
        <p:nvSpPr>
          <p:cNvPr id="6" name="TextBox 5"/>
          <p:cNvSpPr txBox="1"/>
          <p:nvPr/>
        </p:nvSpPr>
        <p:spPr>
          <a:xfrm>
            <a:off x="914400" y="1804987"/>
            <a:ext cx="7391400" cy="2462213"/>
          </a:xfrm>
          <a:prstGeom prst="rect">
            <a:avLst/>
          </a:prstGeom>
          <a:noFill/>
        </p:spPr>
        <p:txBody>
          <a:bodyPr wrap="square" rtlCol="0">
            <a:spAutoFit/>
          </a:bodyPr>
          <a:lstStyle/>
          <a:p>
            <a:pPr marL="342900" indent="-342900">
              <a:spcAft>
                <a:spcPts val="600"/>
              </a:spcAft>
              <a:buFont typeface="Wingdings" charset="2"/>
              <a:buChar char="§"/>
            </a:pPr>
            <a:r>
              <a:rPr lang="en-US" sz="2400" dirty="0">
                <a:latin typeface="Century Gothic"/>
                <a:cs typeface="Century Gothic"/>
              </a:rPr>
              <a:t>You are an ambassador of the UN</a:t>
            </a:r>
          </a:p>
          <a:p>
            <a:pPr marL="342900" indent="-342900">
              <a:spcAft>
                <a:spcPts val="600"/>
              </a:spcAft>
              <a:buFont typeface="Wingdings" charset="2"/>
              <a:buChar char="§"/>
            </a:pPr>
            <a:r>
              <a:rPr lang="en-US" sz="2400" dirty="0" smtClean="0">
                <a:latin typeface="Century Gothic"/>
                <a:cs typeface="Century Gothic"/>
              </a:rPr>
              <a:t>Follow UN Charter, IHRL, IHL, UN specific </a:t>
            </a:r>
            <a:r>
              <a:rPr lang="en-US" sz="2400" dirty="0">
                <a:latin typeface="Century Gothic"/>
                <a:cs typeface="Century Gothic"/>
              </a:rPr>
              <a:t>rules, regulations and </a:t>
            </a:r>
            <a:r>
              <a:rPr lang="en-US" sz="2400" dirty="0" smtClean="0">
                <a:latin typeface="Century Gothic"/>
                <a:cs typeface="Century Gothic"/>
              </a:rPr>
              <a:t>guidance</a:t>
            </a:r>
          </a:p>
          <a:p>
            <a:pPr marL="342900" indent="-342900">
              <a:spcAft>
                <a:spcPts val="600"/>
              </a:spcAft>
              <a:buFont typeface="Wingdings" charset="2"/>
              <a:buChar char="§"/>
            </a:pPr>
            <a:r>
              <a:rPr lang="en-US" sz="2400" dirty="0" smtClean="0">
                <a:latin typeface="Century Gothic"/>
                <a:cs typeface="Century Gothic"/>
              </a:rPr>
              <a:t>You </a:t>
            </a:r>
            <a:r>
              <a:rPr lang="en-US" sz="2400" dirty="0">
                <a:latin typeface="Century Gothic"/>
                <a:cs typeface="Century Gothic"/>
              </a:rPr>
              <a:t>have a duty to report misconduct, cooperate in </a:t>
            </a:r>
            <a:r>
              <a:rPr lang="en-US" sz="2400" dirty="0" smtClean="0">
                <a:latin typeface="Century Gothic"/>
                <a:cs typeface="Century Gothic"/>
              </a:rPr>
              <a:t>investigations, </a:t>
            </a:r>
            <a:r>
              <a:rPr lang="en-US" sz="2400" dirty="0">
                <a:latin typeface="Century Gothic"/>
                <a:cs typeface="Century Gothic"/>
              </a:rPr>
              <a:t>provide information in good faith</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16</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7" name="TextBox 6"/>
          <p:cNvSpPr txBox="1"/>
          <p:nvPr/>
        </p:nvSpPr>
        <p:spPr>
          <a:xfrm>
            <a:off x="914400" y="1229380"/>
            <a:ext cx="7391400" cy="523220"/>
          </a:xfrm>
          <a:prstGeom prst="rect">
            <a:avLst/>
          </a:prstGeom>
          <a:noFill/>
        </p:spPr>
        <p:txBody>
          <a:bodyPr wrap="square" rtlCol="0">
            <a:spAutoFit/>
          </a:bodyPr>
          <a:lstStyle/>
          <a:p>
            <a:pPr>
              <a:spcAft>
                <a:spcPts val="1200"/>
              </a:spcAft>
            </a:pPr>
            <a:r>
              <a:rPr lang="en-US" sz="2800" dirty="0">
                <a:solidFill>
                  <a:srgbClr val="8D9C36"/>
                </a:solidFill>
                <a:latin typeface="Century Gothic"/>
                <a:cs typeface="Century Gothic"/>
              </a:rPr>
              <a:t>Individual Responsibility</a:t>
            </a:r>
          </a:p>
        </p:txBody>
      </p:sp>
      <p:pic>
        <p:nvPicPr>
          <p:cNvPr id="9" name="Picture 2" descr="F:\CPTM END\CPTM Slides Content\C and 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4876800"/>
            <a:ext cx="3014308" cy="1451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3271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1671935"/>
            <a:ext cx="7391400" cy="2246769"/>
          </a:xfrm>
          <a:prstGeom prst="rect">
            <a:avLst/>
          </a:prstGeom>
          <a:noFill/>
        </p:spPr>
        <p:txBody>
          <a:bodyPr wrap="square" rtlCol="0">
            <a:spAutoFit/>
          </a:bodyPr>
          <a:lstStyle/>
          <a:p>
            <a:pPr marL="342900" indent="-342900">
              <a:spcAft>
                <a:spcPts val="600"/>
              </a:spcAft>
              <a:buFont typeface="Wingdings" charset="2"/>
              <a:buChar char="§"/>
            </a:pPr>
            <a:r>
              <a:rPr lang="en-US" sz="2400" dirty="0">
                <a:latin typeface="Century Gothic"/>
                <a:cs typeface="Century Gothic"/>
              </a:rPr>
              <a:t>Maintain standards of conduct</a:t>
            </a:r>
          </a:p>
          <a:p>
            <a:pPr marL="342900" indent="-342900">
              <a:spcAft>
                <a:spcPts val="600"/>
              </a:spcAft>
              <a:buFont typeface="Wingdings" charset="2"/>
              <a:buChar char="§"/>
            </a:pPr>
            <a:r>
              <a:rPr lang="en-US" sz="2400" dirty="0">
                <a:latin typeface="Century Gothic"/>
                <a:cs typeface="Century Gothic"/>
              </a:rPr>
              <a:t>Prevent, monitor and respond to misconduct</a:t>
            </a:r>
          </a:p>
          <a:p>
            <a:pPr marL="342900" indent="-342900">
              <a:spcAft>
                <a:spcPts val="600"/>
              </a:spcAft>
              <a:buFont typeface="Wingdings" charset="2"/>
              <a:buChar char="§"/>
            </a:pPr>
            <a:r>
              <a:rPr lang="en-US" sz="2400" dirty="0">
                <a:latin typeface="Century Gothic"/>
                <a:cs typeface="Century Gothic"/>
              </a:rPr>
              <a:t>Ensure misconduct prevention training</a:t>
            </a:r>
          </a:p>
          <a:p>
            <a:pPr marL="342900" indent="-342900">
              <a:spcAft>
                <a:spcPts val="600"/>
              </a:spcAft>
              <a:buFont typeface="Wingdings" charset="2"/>
              <a:buChar char="§"/>
            </a:pPr>
            <a:r>
              <a:rPr lang="en-US" sz="2400" dirty="0">
                <a:latin typeface="Century Gothic"/>
                <a:cs typeface="Century Gothic"/>
              </a:rPr>
              <a:t>Conduct periodic misconduct risk assessments</a:t>
            </a:r>
          </a:p>
          <a:p>
            <a:pPr marL="342900" indent="-342900">
              <a:spcAft>
                <a:spcPts val="600"/>
              </a:spcAft>
              <a:buFont typeface="Wingdings" charset="2"/>
              <a:buChar char="§"/>
            </a:pPr>
            <a:r>
              <a:rPr lang="en-US" sz="2400" dirty="0">
                <a:latin typeface="Century Gothic"/>
                <a:cs typeface="Century Gothic"/>
              </a:rPr>
              <a:t>Report all misconduct to </a:t>
            </a:r>
            <a:r>
              <a:rPr lang="en-US" sz="2400" dirty="0" smtClean="0">
                <a:latin typeface="Century Gothic"/>
                <a:cs typeface="Century Gothic"/>
              </a:rPr>
              <a:t>CDU </a:t>
            </a:r>
            <a:r>
              <a:rPr lang="en-US" sz="2400" dirty="0">
                <a:latin typeface="Century Gothic"/>
                <a:cs typeface="Century Gothic"/>
              </a:rPr>
              <a:t>or OIOS</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17</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a:solidFill>
                  <a:srgbClr val="8D9C36"/>
                </a:solidFill>
                <a:latin typeface="Century Gothic"/>
                <a:cs typeface="Century Gothic"/>
              </a:rPr>
              <a:t>Leadership and Accountability</a:t>
            </a:r>
          </a:p>
        </p:txBody>
      </p:sp>
      <p:pic>
        <p:nvPicPr>
          <p:cNvPr id="10" name="Picture 4" descr="http://www.greenbookblog.org/wp-content/uploads/2012/12/follow-the-leader-sign-620x2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1079" y="4724400"/>
            <a:ext cx="3779521"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9892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8"/>
          <p:cNvSpPr txBox="1"/>
          <p:nvPr/>
        </p:nvSpPr>
        <p:spPr>
          <a:xfrm>
            <a:off x="685800" y="685800"/>
            <a:ext cx="7772400" cy="5943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US" sz="3200" b="1" dirty="0">
                <a:solidFill>
                  <a:srgbClr val="002060"/>
                </a:solidFill>
                <a:latin typeface="Century Gothic"/>
                <a:ea typeface="Calibri"/>
                <a:cs typeface="Century Gothic"/>
              </a:rPr>
              <a:t>Summary of Key </a:t>
            </a:r>
            <a:r>
              <a:rPr lang="en-US" sz="3200" b="1" dirty="0" smtClean="0">
                <a:solidFill>
                  <a:srgbClr val="002060"/>
                </a:solidFill>
                <a:latin typeface="Century Gothic"/>
                <a:ea typeface="Calibri"/>
                <a:cs typeface="Century Gothic"/>
              </a:rPr>
              <a:t>Messages</a:t>
            </a:r>
            <a:endParaRPr lang="en-US" sz="3200" b="1" dirty="0" smtClean="0">
              <a:solidFill>
                <a:srgbClr val="002060"/>
              </a:solidFill>
              <a:ea typeface="Calibri"/>
              <a:cs typeface="Times New Roman"/>
            </a:endParaRPr>
          </a:p>
          <a:p>
            <a:pPr algn="ctr">
              <a:lnSpc>
                <a:spcPct val="115000"/>
              </a:lnSpc>
              <a:spcAft>
                <a:spcPts val="1000"/>
              </a:spcAft>
            </a:pPr>
            <a:endParaRPr lang="en-US" sz="2000" dirty="0" smtClean="0">
              <a:solidFill>
                <a:srgbClr val="002060"/>
              </a:solidFill>
              <a:latin typeface="Century Gothic"/>
              <a:ea typeface="Calibri"/>
              <a:cs typeface="Century Gothic"/>
            </a:endParaRPr>
          </a:p>
          <a:p>
            <a:pPr marL="342900" marR="0" indent="-342900">
              <a:lnSpc>
                <a:spcPct val="115000"/>
              </a:lnSpc>
              <a:spcBef>
                <a:spcPts val="0"/>
              </a:spcBef>
              <a:spcAft>
                <a:spcPts val="1000"/>
              </a:spcAft>
              <a:buFont typeface="Wingdings" charset="2"/>
              <a:buChar char="§"/>
            </a:pPr>
            <a:r>
              <a:rPr lang="en-US" sz="2400" dirty="0" smtClean="0">
                <a:solidFill>
                  <a:srgbClr val="8D9C36"/>
                </a:solidFill>
                <a:latin typeface="Century Gothic"/>
                <a:ea typeface="Calibri"/>
                <a:cs typeface="Century Gothic"/>
              </a:rPr>
              <a:t>Key </a:t>
            </a:r>
            <a:r>
              <a:rPr lang="en-US" sz="2400" dirty="0">
                <a:solidFill>
                  <a:srgbClr val="8D9C36"/>
                </a:solidFill>
                <a:latin typeface="Century Gothic"/>
                <a:ea typeface="Calibri"/>
                <a:cs typeface="Century Gothic"/>
              </a:rPr>
              <a:t>principles of </a:t>
            </a:r>
            <a:r>
              <a:rPr lang="en-US" sz="2400" dirty="0" smtClean="0">
                <a:solidFill>
                  <a:srgbClr val="8D9C36"/>
                </a:solidFill>
                <a:latin typeface="Century Gothic"/>
                <a:ea typeface="Calibri"/>
                <a:cs typeface="Century Gothic"/>
              </a:rPr>
              <a:t>conduct </a:t>
            </a:r>
            <a:r>
              <a:rPr lang="mr-IN" sz="2400" dirty="0" smtClean="0">
                <a:solidFill>
                  <a:srgbClr val="8D9C36"/>
                </a:solidFill>
                <a:latin typeface="Century Gothic"/>
                <a:ea typeface="Calibri"/>
                <a:cs typeface="Century Gothic"/>
              </a:rPr>
              <a:t>–</a:t>
            </a:r>
            <a:r>
              <a:rPr lang="en-US" sz="2400" dirty="0" smtClean="0">
                <a:solidFill>
                  <a:srgbClr val="8D9C36"/>
                </a:solidFill>
                <a:latin typeface="Century Gothic"/>
                <a:ea typeface="Calibri"/>
                <a:cs typeface="Century Gothic"/>
              </a:rPr>
              <a:t> high standards, zero tolerance of SEA, leadership accountability</a:t>
            </a:r>
            <a:endParaRPr lang="en-US" sz="2400" dirty="0">
              <a:solidFill>
                <a:srgbClr val="8D9C36"/>
              </a:solidFill>
              <a:latin typeface="Century Gothic"/>
              <a:ea typeface="Calibri"/>
              <a:cs typeface="Century Gothic"/>
            </a:endParaRPr>
          </a:p>
          <a:p>
            <a:pPr marL="342900" marR="0" indent="-342900">
              <a:lnSpc>
                <a:spcPct val="115000"/>
              </a:lnSpc>
              <a:spcBef>
                <a:spcPts val="0"/>
              </a:spcBef>
              <a:spcAft>
                <a:spcPts val="1000"/>
              </a:spcAft>
              <a:buFont typeface="Wingdings" charset="2"/>
              <a:buChar char="§"/>
            </a:pPr>
            <a:r>
              <a:rPr lang="en-US" sz="2400" dirty="0">
                <a:solidFill>
                  <a:srgbClr val="8D9C36"/>
                </a:solidFill>
                <a:effectLst/>
                <a:latin typeface="Century Gothic"/>
                <a:ea typeface="Calibri"/>
                <a:cs typeface="Century Gothic"/>
              </a:rPr>
              <a:t>Categories of </a:t>
            </a:r>
            <a:r>
              <a:rPr lang="en-US" sz="2400" dirty="0" smtClean="0">
                <a:solidFill>
                  <a:srgbClr val="8D9C36"/>
                </a:solidFill>
                <a:effectLst/>
                <a:latin typeface="Century Gothic"/>
                <a:ea typeface="Calibri"/>
                <a:cs typeface="Century Gothic"/>
              </a:rPr>
              <a:t>misconduct </a:t>
            </a:r>
            <a:r>
              <a:rPr lang="mr-IN" sz="2400" dirty="0" smtClean="0">
                <a:solidFill>
                  <a:srgbClr val="8D9C36"/>
                </a:solidFill>
                <a:effectLst/>
                <a:latin typeface="Century Gothic"/>
                <a:ea typeface="Calibri"/>
                <a:cs typeface="Century Gothic"/>
              </a:rPr>
              <a:t>–</a:t>
            </a:r>
            <a:r>
              <a:rPr lang="en-US" sz="2400" dirty="0" smtClean="0">
                <a:solidFill>
                  <a:srgbClr val="8D9C36"/>
                </a:solidFill>
                <a:effectLst/>
                <a:latin typeface="Century Gothic"/>
                <a:ea typeface="Calibri"/>
                <a:cs typeface="Century Gothic"/>
              </a:rPr>
              <a:t> category 1 serious misconduct offences (high risk), category 2 misconduct offences (low risk)</a:t>
            </a:r>
          </a:p>
          <a:p>
            <a:pPr marL="342900" marR="0" indent="-342900">
              <a:lnSpc>
                <a:spcPct val="115000"/>
              </a:lnSpc>
              <a:spcBef>
                <a:spcPts val="0"/>
              </a:spcBef>
              <a:spcAft>
                <a:spcPts val="1000"/>
              </a:spcAft>
              <a:buFont typeface="Wingdings" charset="2"/>
              <a:buChar char="§"/>
            </a:pPr>
            <a:r>
              <a:rPr lang="en-US" sz="2400" dirty="0" smtClean="0">
                <a:solidFill>
                  <a:srgbClr val="8D9C36"/>
                </a:solidFill>
                <a:latin typeface="Century Gothic"/>
                <a:ea typeface="Calibri"/>
                <a:cs typeface="Century Gothic"/>
              </a:rPr>
              <a:t>Serious consequences </a:t>
            </a:r>
            <a:r>
              <a:rPr lang="en-US" sz="2400" dirty="0">
                <a:solidFill>
                  <a:srgbClr val="8D9C36"/>
                </a:solidFill>
                <a:latin typeface="Century Gothic"/>
                <a:ea typeface="Calibri"/>
                <a:cs typeface="Century Gothic"/>
              </a:rPr>
              <a:t>of misconduct for peacekeeping personnel, host population and mission</a:t>
            </a:r>
          </a:p>
          <a:p>
            <a:pPr marL="342900" indent="-342900">
              <a:spcAft>
                <a:spcPts val="600"/>
              </a:spcAft>
              <a:buFont typeface="Wingdings" charset="2"/>
              <a:buChar char="§"/>
            </a:pPr>
            <a:r>
              <a:rPr lang="en-US" sz="2400" dirty="0">
                <a:solidFill>
                  <a:srgbClr val="8D9C36"/>
                </a:solidFill>
                <a:effectLst/>
                <a:latin typeface="Century Gothic"/>
                <a:ea typeface="Calibri"/>
                <a:cs typeface="Century Gothic"/>
              </a:rPr>
              <a:t>Key entities </a:t>
            </a:r>
            <a:r>
              <a:rPr lang="en-US" sz="2400" dirty="0" smtClean="0">
                <a:solidFill>
                  <a:srgbClr val="8D9C36"/>
                </a:solidFill>
                <a:effectLst/>
                <a:latin typeface="Century Gothic"/>
                <a:ea typeface="Calibri"/>
                <a:cs typeface="Century Gothic"/>
              </a:rPr>
              <a:t>for </a:t>
            </a:r>
            <a:r>
              <a:rPr lang="en-US" sz="2400" dirty="0">
                <a:solidFill>
                  <a:srgbClr val="8D9C36"/>
                </a:solidFill>
                <a:effectLst/>
                <a:latin typeface="Century Gothic"/>
                <a:ea typeface="Calibri"/>
                <a:cs typeface="Century Gothic"/>
              </a:rPr>
              <a:t>conduct and </a:t>
            </a:r>
            <a:r>
              <a:rPr lang="en-US" sz="2400" dirty="0" smtClean="0">
                <a:solidFill>
                  <a:srgbClr val="8D9C36"/>
                </a:solidFill>
                <a:effectLst/>
                <a:latin typeface="Century Gothic"/>
                <a:ea typeface="Calibri"/>
                <a:cs typeface="Century Gothic"/>
              </a:rPr>
              <a:t>discipline </a:t>
            </a:r>
            <a:r>
              <a:rPr lang="mr-IN" sz="2400" dirty="0" smtClean="0">
                <a:solidFill>
                  <a:srgbClr val="8D9C36"/>
                </a:solidFill>
                <a:effectLst/>
                <a:latin typeface="Century Gothic"/>
                <a:ea typeface="Calibri"/>
                <a:cs typeface="Century Gothic"/>
              </a:rPr>
              <a:t>–</a:t>
            </a:r>
            <a:r>
              <a:rPr lang="en-US" sz="2400" dirty="0" smtClean="0">
                <a:solidFill>
                  <a:srgbClr val="8D9C36"/>
                </a:solidFill>
                <a:effectLst/>
                <a:latin typeface="Century Gothic"/>
                <a:ea typeface="Calibri"/>
                <a:cs typeface="Century Gothic"/>
              </a:rPr>
              <a:t> </a:t>
            </a:r>
            <a:r>
              <a:rPr lang="en-US" sz="2400" dirty="0" smtClean="0">
                <a:solidFill>
                  <a:srgbClr val="8D9C36"/>
                </a:solidFill>
                <a:latin typeface="Century Gothic"/>
                <a:cs typeface="Century Gothic"/>
              </a:rPr>
              <a:t>CDU, OIOS, Ethics Office, UN </a:t>
            </a:r>
            <a:r>
              <a:rPr lang="en-US" sz="2400" dirty="0">
                <a:solidFill>
                  <a:srgbClr val="8D9C36"/>
                </a:solidFill>
                <a:latin typeface="Century Gothic"/>
                <a:cs typeface="Century Gothic"/>
              </a:rPr>
              <a:t>Ombudsman</a:t>
            </a:r>
          </a:p>
          <a:p>
            <a:pPr marL="342900" marR="0" indent="-342900">
              <a:lnSpc>
                <a:spcPct val="115000"/>
              </a:lnSpc>
              <a:spcBef>
                <a:spcPts val="0"/>
              </a:spcBef>
              <a:spcAft>
                <a:spcPts val="1000"/>
              </a:spcAft>
              <a:buFont typeface="Wingdings" charset="2"/>
              <a:buChar char="§"/>
            </a:pPr>
            <a:endParaRPr lang="en-US" sz="2400" dirty="0">
              <a:solidFill>
                <a:srgbClr val="8D9C36"/>
              </a:solidFill>
              <a:effectLst/>
              <a:latin typeface="Century Gothic"/>
              <a:ea typeface="Calibri"/>
              <a:cs typeface="Century Gothic"/>
            </a:endParaRPr>
          </a:p>
        </p:txBody>
      </p:sp>
      <p:pic>
        <p:nvPicPr>
          <p:cNvPr id="6" name="Picture 5"/>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8" name="TextBox 7"/>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Tree>
    <p:extLst>
      <p:ext uri="{BB962C8B-B14F-4D97-AF65-F5344CB8AC3E}">
        <p14:creationId xmlns:p14="http://schemas.microsoft.com/office/powerpoint/2010/main" val="15145960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8"/>
          <p:cNvSpPr txBox="1"/>
          <p:nvPr/>
        </p:nvSpPr>
        <p:spPr>
          <a:xfrm>
            <a:off x="685800" y="1828800"/>
            <a:ext cx="7772400" cy="1447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600"/>
              </a:spcAft>
            </a:pPr>
            <a:r>
              <a:rPr lang="en-US" sz="3200" b="1" dirty="0">
                <a:solidFill>
                  <a:srgbClr val="002060"/>
                </a:solidFill>
                <a:effectLst/>
                <a:latin typeface="Century Gothic"/>
                <a:ea typeface="Calibri"/>
                <a:cs typeface="Century Gothic"/>
              </a:rPr>
              <a:t>Questions</a:t>
            </a:r>
          </a:p>
          <a:p>
            <a:pPr marL="0" marR="0">
              <a:lnSpc>
                <a:spcPct val="115000"/>
              </a:lnSpc>
              <a:spcBef>
                <a:spcPts val="0"/>
              </a:spcBef>
              <a:spcAft>
                <a:spcPts val="1800"/>
              </a:spcAft>
            </a:pPr>
            <a:endParaRPr lang="en-US" sz="2000" dirty="0">
              <a:solidFill>
                <a:srgbClr val="002060"/>
              </a:solidFill>
              <a:latin typeface="Century Gothic"/>
              <a:ea typeface="Calibri"/>
              <a:cs typeface="Century Gothic"/>
            </a:endParaRPr>
          </a:p>
        </p:txBody>
      </p:sp>
      <p:pic>
        <p:nvPicPr>
          <p:cNvPr id="6" name="Picture 5"/>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7" name="TextBox 6"/>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Tree>
    <p:extLst>
      <p:ext uri="{BB962C8B-B14F-4D97-AF65-F5344CB8AC3E}">
        <p14:creationId xmlns:p14="http://schemas.microsoft.com/office/powerpoint/2010/main" val="33029227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8"/>
          <p:cNvSpPr txBox="1"/>
          <p:nvPr/>
        </p:nvSpPr>
        <p:spPr>
          <a:xfrm>
            <a:off x="685800" y="1828800"/>
            <a:ext cx="7772400" cy="1447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600"/>
              </a:spcAft>
            </a:pPr>
            <a:r>
              <a:rPr lang="en-US" sz="3200" b="1" dirty="0">
                <a:solidFill>
                  <a:srgbClr val="002060"/>
                </a:solidFill>
                <a:latin typeface="Century Gothic"/>
                <a:ea typeface="Calibri"/>
                <a:cs typeface="Century Gothic"/>
              </a:rPr>
              <a:t>Learning Activity</a:t>
            </a:r>
          </a:p>
          <a:p>
            <a:pPr algn="ctr">
              <a:lnSpc>
                <a:spcPct val="115000"/>
              </a:lnSpc>
              <a:spcAft>
                <a:spcPts val="600"/>
              </a:spcAft>
            </a:pPr>
            <a:endParaRPr lang="en-US" sz="3200" b="1" dirty="0">
              <a:solidFill>
                <a:srgbClr val="002060"/>
              </a:solidFill>
              <a:effectLst/>
              <a:latin typeface="Century Gothic"/>
              <a:ea typeface="Calibri"/>
              <a:cs typeface="Century Gothic"/>
            </a:endParaRPr>
          </a:p>
          <a:p>
            <a:pPr algn="ctr">
              <a:lnSpc>
                <a:spcPct val="115000"/>
              </a:lnSpc>
              <a:spcAft>
                <a:spcPts val="600"/>
              </a:spcAft>
            </a:pPr>
            <a:r>
              <a:rPr lang="en-US" sz="3200" b="1" dirty="0">
                <a:solidFill>
                  <a:srgbClr val="002060"/>
                </a:solidFill>
                <a:effectLst/>
                <a:latin typeface="Century Gothic"/>
                <a:ea typeface="Calibri"/>
                <a:cs typeface="Century Gothic"/>
              </a:rPr>
              <a:t>Learning Evaluation</a:t>
            </a:r>
          </a:p>
          <a:p>
            <a:pPr marL="0" marR="0">
              <a:lnSpc>
                <a:spcPct val="115000"/>
              </a:lnSpc>
              <a:spcBef>
                <a:spcPts val="0"/>
              </a:spcBef>
              <a:spcAft>
                <a:spcPts val="1800"/>
              </a:spcAft>
            </a:pPr>
            <a:endParaRPr lang="en-US" sz="2000" dirty="0">
              <a:solidFill>
                <a:srgbClr val="002060"/>
              </a:solidFill>
              <a:latin typeface="Century Gothic"/>
              <a:ea typeface="Calibri"/>
              <a:cs typeface="Century Gothic"/>
            </a:endParaRPr>
          </a:p>
        </p:txBody>
      </p:sp>
      <p:pic>
        <p:nvPicPr>
          <p:cNvPr id="6" name="Picture 5"/>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7" name="TextBox 6"/>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Tree>
    <p:extLst>
      <p:ext uri="{BB962C8B-B14F-4D97-AF65-F5344CB8AC3E}">
        <p14:creationId xmlns:p14="http://schemas.microsoft.com/office/powerpoint/2010/main" val="3801133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8"/>
          <p:cNvSpPr txBox="1"/>
          <p:nvPr/>
        </p:nvSpPr>
        <p:spPr>
          <a:xfrm>
            <a:off x="685800" y="685800"/>
            <a:ext cx="7772400" cy="5943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600"/>
              </a:spcAft>
            </a:pPr>
            <a:r>
              <a:rPr lang="en-US" sz="3200" b="1" dirty="0">
                <a:solidFill>
                  <a:srgbClr val="002060"/>
                </a:solidFill>
                <a:latin typeface="Century Gothic"/>
                <a:ea typeface="Calibri"/>
                <a:cs typeface="Century Gothic"/>
              </a:rPr>
              <a:t>Learning Outcomes </a:t>
            </a:r>
            <a:endParaRPr lang="en-US" sz="3200" b="1" dirty="0">
              <a:solidFill>
                <a:srgbClr val="002060"/>
              </a:solidFill>
              <a:effectLst/>
              <a:latin typeface="Century Gothic"/>
              <a:ea typeface="Calibri"/>
              <a:cs typeface="Century Gothic"/>
            </a:endParaRPr>
          </a:p>
          <a:p>
            <a:pPr marL="0" marR="0">
              <a:lnSpc>
                <a:spcPct val="115000"/>
              </a:lnSpc>
              <a:spcBef>
                <a:spcPts val="0"/>
              </a:spcBef>
              <a:spcAft>
                <a:spcPts val="1800"/>
              </a:spcAft>
            </a:pPr>
            <a:endParaRPr lang="en-US" sz="2000" dirty="0">
              <a:solidFill>
                <a:srgbClr val="002060"/>
              </a:solidFill>
              <a:latin typeface="Century Gothic"/>
              <a:ea typeface="Calibri"/>
              <a:cs typeface="Century Gothic"/>
            </a:endParaRPr>
          </a:p>
          <a:p>
            <a:pPr marL="0" marR="0">
              <a:lnSpc>
                <a:spcPct val="115000"/>
              </a:lnSpc>
              <a:spcBef>
                <a:spcPts val="0"/>
              </a:spcBef>
              <a:spcAft>
                <a:spcPts val="1800"/>
              </a:spcAft>
            </a:pPr>
            <a:r>
              <a:rPr lang="en-US" sz="2400" dirty="0">
                <a:solidFill>
                  <a:srgbClr val="8D9C36"/>
                </a:solidFill>
                <a:effectLst/>
                <a:latin typeface="Century Gothic"/>
                <a:ea typeface="Calibri"/>
                <a:cs typeface="Century Gothic"/>
              </a:rPr>
              <a:t>Learners will:</a:t>
            </a:r>
          </a:p>
          <a:p>
            <a:pPr marL="342900" marR="0" indent="-342900">
              <a:lnSpc>
                <a:spcPct val="115000"/>
              </a:lnSpc>
              <a:spcBef>
                <a:spcPts val="0"/>
              </a:spcBef>
              <a:spcAft>
                <a:spcPts val="1000"/>
              </a:spcAft>
              <a:buFont typeface="Wingdings" charset="2"/>
              <a:buChar char="§"/>
            </a:pPr>
            <a:r>
              <a:rPr lang="en-US" sz="2400" dirty="0">
                <a:solidFill>
                  <a:srgbClr val="8D9C36"/>
                </a:solidFill>
                <a:latin typeface="Century Gothic"/>
                <a:ea typeface="Calibri"/>
                <a:cs typeface="Century Gothic"/>
              </a:rPr>
              <a:t>List three key principles of conduct</a:t>
            </a:r>
          </a:p>
          <a:p>
            <a:pPr marL="342900" marR="0" indent="-342900">
              <a:lnSpc>
                <a:spcPct val="115000"/>
              </a:lnSpc>
              <a:spcBef>
                <a:spcPts val="0"/>
              </a:spcBef>
              <a:spcAft>
                <a:spcPts val="1000"/>
              </a:spcAft>
              <a:buFont typeface="Wingdings" charset="2"/>
              <a:buChar char="§"/>
            </a:pPr>
            <a:r>
              <a:rPr lang="en-US" sz="2400" dirty="0">
                <a:solidFill>
                  <a:srgbClr val="8D9C36"/>
                </a:solidFill>
                <a:effectLst/>
                <a:latin typeface="Century Gothic"/>
                <a:ea typeface="Calibri"/>
                <a:cs typeface="Century Gothic"/>
              </a:rPr>
              <a:t>Describe categories of misconduct</a:t>
            </a:r>
          </a:p>
          <a:p>
            <a:pPr marL="342900" marR="0" indent="-342900">
              <a:lnSpc>
                <a:spcPct val="115000"/>
              </a:lnSpc>
              <a:spcBef>
                <a:spcPts val="0"/>
              </a:spcBef>
              <a:spcAft>
                <a:spcPts val="1000"/>
              </a:spcAft>
              <a:buFont typeface="Wingdings" charset="2"/>
              <a:buChar char="§"/>
            </a:pPr>
            <a:r>
              <a:rPr lang="en-US" sz="2400" dirty="0">
                <a:solidFill>
                  <a:srgbClr val="8D9C36"/>
                </a:solidFill>
                <a:latin typeface="Century Gothic"/>
                <a:ea typeface="Calibri"/>
                <a:cs typeface="Century Gothic"/>
              </a:rPr>
              <a:t>Explain consequences of misconduct for </a:t>
            </a:r>
            <a:r>
              <a:rPr lang="en-US" sz="2400" dirty="0" smtClean="0">
                <a:solidFill>
                  <a:srgbClr val="8D9C36"/>
                </a:solidFill>
                <a:latin typeface="Century Gothic"/>
                <a:ea typeface="Calibri"/>
                <a:cs typeface="Century Gothic"/>
              </a:rPr>
              <a:t>victims, peacekeeping personnel and the mission</a:t>
            </a:r>
            <a:endParaRPr lang="en-US" sz="2400" dirty="0">
              <a:solidFill>
                <a:srgbClr val="8D9C36"/>
              </a:solidFill>
              <a:latin typeface="Century Gothic"/>
              <a:ea typeface="Calibri"/>
              <a:cs typeface="Century Gothic"/>
            </a:endParaRPr>
          </a:p>
          <a:p>
            <a:pPr marL="342900" marR="0" indent="-342900">
              <a:lnSpc>
                <a:spcPct val="115000"/>
              </a:lnSpc>
              <a:spcBef>
                <a:spcPts val="0"/>
              </a:spcBef>
              <a:spcAft>
                <a:spcPts val="1000"/>
              </a:spcAft>
              <a:buFont typeface="Wingdings" charset="2"/>
              <a:buChar char="§"/>
            </a:pPr>
            <a:r>
              <a:rPr lang="en-US" sz="2400" dirty="0">
                <a:solidFill>
                  <a:srgbClr val="8D9C36"/>
                </a:solidFill>
                <a:latin typeface="Century Gothic"/>
                <a:ea typeface="Calibri"/>
                <a:cs typeface="Century Gothic"/>
              </a:rPr>
              <a:t>List key entities addressing conduct and discipline</a:t>
            </a:r>
            <a:endParaRPr lang="en-US" sz="2400" dirty="0">
              <a:solidFill>
                <a:srgbClr val="8D9C36"/>
              </a:solidFill>
              <a:effectLst/>
              <a:latin typeface="Century Gothic"/>
              <a:ea typeface="Calibri"/>
              <a:cs typeface="Century Gothic"/>
            </a:endParaRPr>
          </a:p>
        </p:txBody>
      </p:sp>
      <p:sp>
        <p:nvSpPr>
          <p:cNvPr id="5" name="TextBox 4"/>
          <p:cNvSpPr txBox="1"/>
          <p:nvPr/>
        </p:nvSpPr>
        <p:spPr>
          <a:xfrm>
            <a:off x="2133600" y="6400800"/>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pic>
        <p:nvPicPr>
          <p:cNvPr id="6" name="Picture 5"/>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Tree>
    <p:extLst>
      <p:ext uri="{BB962C8B-B14F-4D97-AF65-F5344CB8AC3E}">
        <p14:creationId xmlns:p14="http://schemas.microsoft.com/office/powerpoint/2010/main" val="4264234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p:cNvSpPr txBox="1"/>
          <p:nvPr/>
        </p:nvSpPr>
        <p:spPr>
          <a:xfrm>
            <a:off x="685800" y="3886200"/>
            <a:ext cx="7803372" cy="24384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2200"/>
              </a:spcAft>
            </a:pPr>
            <a:endParaRPr lang="en-US" sz="2400" dirty="0">
              <a:solidFill>
                <a:srgbClr val="8D9C36"/>
              </a:solidFill>
              <a:effectLst/>
              <a:latin typeface="Century Gothic"/>
              <a:ea typeface="Calibri"/>
              <a:cs typeface="Century Gothic"/>
            </a:endParaRPr>
          </a:p>
        </p:txBody>
      </p:sp>
      <p:sp>
        <p:nvSpPr>
          <p:cNvPr id="4" name="Text Box 8"/>
          <p:cNvSpPr txBox="1"/>
          <p:nvPr/>
        </p:nvSpPr>
        <p:spPr>
          <a:xfrm>
            <a:off x="647700" y="685800"/>
            <a:ext cx="7848600" cy="5943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4800"/>
              </a:spcAft>
            </a:pPr>
            <a:r>
              <a:rPr lang="en-US" sz="3200" b="1" dirty="0" smtClean="0">
                <a:solidFill>
                  <a:srgbClr val="002060"/>
                </a:solidFill>
                <a:latin typeface="Century Gothic"/>
                <a:ea typeface="Calibri"/>
                <a:cs typeface="Century Gothic"/>
              </a:rPr>
              <a:t>Lesson </a:t>
            </a:r>
            <a:r>
              <a:rPr lang="en-US" sz="3200" b="1" dirty="0">
                <a:solidFill>
                  <a:srgbClr val="002060"/>
                </a:solidFill>
                <a:latin typeface="Century Gothic"/>
                <a:ea typeface="Calibri"/>
                <a:cs typeface="Century Gothic"/>
              </a:rPr>
              <a:t>Overview</a:t>
            </a:r>
            <a:endParaRPr lang="en-US" sz="3200" dirty="0">
              <a:solidFill>
                <a:srgbClr val="000066"/>
              </a:solidFill>
              <a:latin typeface="Century Gothic"/>
              <a:ea typeface="Calibri"/>
              <a:cs typeface="Century Gothic"/>
            </a:endParaRPr>
          </a:p>
          <a:p>
            <a:pPr marL="457200" marR="0" indent="-457200">
              <a:lnSpc>
                <a:spcPct val="115000"/>
              </a:lnSpc>
              <a:spcBef>
                <a:spcPts val="0"/>
              </a:spcBef>
              <a:spcAft>
                <a:spcPts val="1200"/>
              </a:spcAft>
              <a:buFont typeface="+mj-lt"/>
              <a:buAutoNum type="arabicPeriod"/>
            </a:pPr>
            <a:r>
              <a:rPr lang="en-US" sz="2400" dirty="0" smtClean="0">
                <a:solidFill>
                  <a:srgbClr val="8D9C36"/>
                </a:solidFill>
                <a:latin typeface="Century Gothic"/>
                <a:ea typeface="Calibri"/>
                <a:cs typeface="Century Gothic"/>
              </a:rPr>
              <a:t>Conduct</a:t>
            </a:r>
            <a:endParaRPr lang="en-US" sz="2400" spc="-20" dirty="0">
              <a:solidFill>
                <a:srgbClr val="8D9C36"/>
              </a:solidFill>
              <a:latin typeface="Century Gothic"/>
              <a:ea typeface="Calibri"/>
              <a:cs typeface="Century Gothic"/>
            </a:endParaRPr>
          </a:p>
          <a:p>
            <a:pPr marL="457200" marR="0" indent="-457200">
              <a:lnSpc>
                <a:spcPct val="115000"/>
              </a:lnSpc>
              <a:spcBef>
                <a:spcPts val="0"/>
              </a:spcBef>
              <a:spcAft>
                <a:spcPts val="1200"/>
              </a:spcAft>
              <a:buFont typeface="+mj-lt"/>
              <a:buAutoNum type="arabicPeriod"/>
            </a:pPr>
            <a:r>
              <a:rPr lang="en-US" sz="2400" spc="-20" dirty="0">
                <a:solidFill>
                  <a:srgbClr val="8D9C36"/>
                </a:solidFill>
                <a:latin typeface="Century Gothic"/>
                <a:ea typeface="Calibri"/>
                <a:cs typeface="Century Gothic"/>
              </a:rPr>
              <a:t>Misconduct</a:t>
            </a:r>
          </a:p>
          <a:p>
            <a:pPr marL="457200" marR="0" indent="-457200">
              <a:lnSpc>
                <a:spcPct val="115000"/>
              </a:lnSpc>
              <a:spcBef>
                <a:spcPts val="0"/>
              </a:spcBef>
              <a:spcAft>
                <a:spcPts val="1200"/>
              </a:spcAft>
              <a:buFont typeface="+mj-lt"/>
              <a:buAutoNum type="arabicPeriod"/>
            </a:pPr>
            <a:r>
              <a:rPr lang="en-US" sz="2400" spc="-20" dirty="0">
                <a:solidFill>
                  <a:srgbClr val="8D9C36"/>
                </a:solidFill>
                <a:latin typeface="Century Gothic"/>
                <a:ea typeface="Calibri"/>
                <a:cs typeface="Century Gothic"/>
              </a:rPr>
              <a:t>Consequences of Misconduct</a:t>
            </a:r>
          </a:p>
          <a:p>
            <a:pPr marL="457200" marR="0" indent="-457200">
              <a:lnSpc>
                <a:spcPct val="115000"/>
              </a:lnSpc>
              <a:spcBef>
                <a:spcPts val="0"/>
              </a:spcBef>
              <a:spcAft>
                <a:spcPts val="1200"/>
              </a:spcAft>
              <a:buFont typeface="+mj-lt"/>
              <a:buAutoNum type="arabicPeriod"/>
            </a:pPr>
            <a:r>
              <a:rPr lang="en-US" sz="2400" spc="-20" dirty="0">
                <a:solidFill>
                  <a:srgbClr val="8D9C36"/>
                </a:solidFill>
                <a:latin typeface="Century Gothic"/>
                <a:ea typeface="Calibri"/>
                <a:cs typeface="Century Gothic"/>
              </a:rPr>
              <a:t>Reporting </a:t>
            </a:r>
            <a:r>
              <a:rPr lang="en-US" sz="2400" spc="-20" dirty="0" smtClean="0">
                <a:solidFill>
                  <a:srgbClr val="8D9C36"/>
                </a:solidFill>
                <a:latin typeface="Century Gothic"/>
                <a:ea typeface="Calibri"/>
                <a:cs typeface="Century Gothic"/>
              </a:rPr>
              <a:t>Misconduct</a:t>
            </a:r>
            <a:endParaRPr lang="en-US" sz="2400" spc="-20" dirty="0">
              <a:solidFill>
                <a:srgbClr val="8D9C36"/>
              </a:solidFill>
              <a:latin typeface="Century Gothic"/>
              <a:ea typeface="Calibri"/>
              <a:cs typeface="Century Gothic"/>
            </a:endParaRPr>
          </a:p>
          <a:p>
            <a:pPr marL="457200" marR="0" indent="-457200">
              <a:lnSpc>
                <a:spcPct val="115000"/>
              </a:lnSpc>
              <a:spcBef>
                <a:spcPts val="0"/>
              </a:spcBef>
              <a:spcAft>
                <a:spcPts val="1200"/>
              </a:spcAft>
              <a:buFont typeface="+mj-lt"/>
              <a:buAutoNum type="arabicPeriod"/>
            </a:pPr>
            <a:r>
              <a:rPr lang="en-US" sz="2400" spc="-20" dirty="0" smtClean="0">
                <a:solidFill>
                  <a:srgbClr val="8D9C36"/>
                </a:solidFill>
                <a:latin typeface="Century Gothic"/>
                <a:ea typeface="Calibri"/>
                <a:cs typeface="Century Gothic"/>
              </a:rPr>
              <a:t>What Individual Peacekeeping Personnel Can Do</a:t>
            </a:r>
            <a:endParaRPr lang="en-US" sz="2400" spc="-20" dirty="0">
              <a:solidFill>
                <a:srgbClr val="8D9C36"/>
              </a:solidFill>
              <a:latin typeface="Century Gothic"/>
              <a:ea typeface="Calibri"/>
              <a:cs typeface="Century Gothic"/>
            </a:endParaRPr>
          </a:p>
        </p:txBody>
      </p:sp>
      <p:sp>
        <p:nvSpPr>
          <p:cNvPr id="6" name="TextBox 5"/>
          <p:cNvSpPr txBox="1"/>
          <p:nvPr/>
        </p:nvSpPr>
        <p:spPr>
          <a:xfrm>
            <a:off x="2133600" y="6400800"/>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pic>
        <p:nvPicPr>
          <p:cNvPr id="7" name="Picture 6"/>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Tree>
    <p:extLst>
      <p:ext uri="{BB962C8B-B14F-4D97-AF65-F5344CB8AC3E}">
        <p14:creationId xmlns:p14="http://schemas.microsoft.com/office/powerpoint/2010/main" val="3518099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28600" y="851722"/>
            <a:ext cx="8686800" cy="0"/>
          </a:xfrm>
          <a:prstGeom prst="line">
            <a:avLst/>
          </a:prstGeom>
          <a:ln>
            <a:solidFill>
              <a:srgbClr val="8D9C36"/>
            </a:solidFill>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12" name="TextBox 11"/>
          <p:cNvSpPr txBox="1"/>
          <p:nvPr/>
        </p:nvSpPr>
        <p:spPr>
          <a:xfrm>
            <a:off x="914400" y="1759327"/>
            <a:ext cx="7924800" cy="4785926"/>
          </a:xfrm>
          <a:prstGeom prst="rect">
            <a:avLst/>
          </a:prstGeom>
          <a:noFill/>
        </p:spPr>
        <p:txBody>
          <a:bodyPr wrap="square" rtlCol="0">
            <a:spAutoFit/>
          </a:bodyPr>
          <a:lstStyle/>
          <a:p>
            <a:pPr>
              <a:spcAft>
                <a:spcPts val="600"/>
              </a:spcAft>
            </a:pPr>
            <a:r>
              <a:rPr lang="en-US" sz="2400" b="1" dirty="0" smtClean="0">
                <a:latin typeface="Century Gothic"/>
                <a:cs typeface="Century Gothic"/>
              </a:rPr>
              <a:t>Instructions:</a:t>
            </a:r>
          </a:p>
          <a:p>
            <a:pPr marL="342900" indent="-342900">
              <a:spcAft>
                <a:spcPts val="600"/>
              </a:spcAft>
              <a:buFont typeface="Wingdings" charset="2"/>
              <a:buChar char="§"/>
            </a:pPr>
            <a:r>
              <a:rPr lang="en-US" sz="2400" dirty="0">
                <a:latin typeface="Century Gothic" panose="020B0502020202020204" pitchFamily="34" charset="0"/>
              </a:rPr>
              <a:t>Watch the long version of </a:t>
            </a:r>
            <a:r>
              <a:rPr lang="en-US" sz="2400" i="1" dirty="0">
                <a:latin typeface="Century Gothic" panose="020B0502020202020204" pitchFamily="34" charset="0"/>
              </a:rPr>
              <a:t>UN Peacekeeping </a:t>
            </a:r>
            <a:r>
              <a:rPr lang="en-US" sz="2400" i="1" dirty="0" smtClean="0">
                <a:latin typeface="Century Gothic" panose="020B0502020202020204" pitchFamily="34" charset="0"/>
              </a:rPr>
              <a:t>Is</a:t>
            </a:r>
            <a:endParaRPr lang="en-US" sz="2400" i="1" dirty="0">
              <a:latin typeface="Century Gothic" panose="020B0502020202020204" pitchFamily="34" charset="0"/>
            </a:endParaRPr>
          </a:p>
          <a:p>
            <a:pPr marL="342900" indent="-342900">
              <a:spcAft>
                <a:spcPts val="600"/>
              </a:spcAft>
              <a:buFont typeface="Wingdings" charset="2"/>
              <a:buChar char="§"/>
            </a:pPr>
            <a:r>
              <a:rPr lang="en-US" sz="2400" dirty="0" smtClean="0">
                <a:latin typeface="Century Gothic" panose="020B0502020202020204" pitchFamily="34" charset="0"/>
              </a:rPr>
              <a:t>Consider the media coverage of UN personnel</a:t>
            </a:r>
          </a:p>
          <a:p>
            <a:pPr marL="342900" indent="-342900">
              <a:spcAft>
                <a:spcPts val="600"/>
              </a:spcAft>
              <a:buFont typeface="Wingdings" charset="2"/>
              <a:buChar char="§"/>
            </a:pPr>
            <a:r>
              <a:rPr lang="en-US" sz="2400" dirty="0" smtClean="0">
                <a:latin typeface="Century Gothic" panose="020B0502020202020204" pitchFamily="34" charset="0"/>
              </a:rPr>
              <a:t>How do the </a:t>
            </a:r>
            <a:r>
              <a:rPr lang="en-US" sz="2400" dirty="0">
                <a:latin typeface="Century Gothic" panose="020B0502020202020204" pitchFamily="34" charset="0"/>
              </a:rPr>
              <a:t>positive and negative images of </a:t>
            </a:r>
            <a:r>
              <a:rPr lang="en-US" sz="2400" dirty="0" smtClean="0">
                <a:latin typeface="Century Gothic" panose="020B0502020202020204" pitchFamily="34" charset="0"/>
              </a:rPr>
              <a:t>personnel affect the image of the UN?</a:t>
            </a:r>
          </a:p>
          <a:p>
            <a:pPr>
              <a:spcAft>
                <a:spcPts val="600"/>
              </a:spcAft>
            </a:pPr>
            <a:endParaRPr lang="en-US" sz="2400" b="1" dirty="0" smtClean="0">
              <a:latin typeface="Century Gothic" panose="020B0502020202020204" pitchFamily="34" charset="0"/>
            </a:endParaRPr>
          </a:p>
          <a:p>
            <a:pPr>
              <a:spcAft>
                <a:spcPts val="600"/>
              </a:spcAft>
            </a:pPr>
            <a:r>
              <a:rPr lang="en-US" sz="2400" b="1" dirty="0" smtClean="0">
                <a:latin typeface="Century Gothic" panose="020B0502020202020204" pitchFamily="34" charset="0"/>
              </a:rPr>
              <a:t>Time:</a:t>
            </a:r>
            <a:r>
              <a:rPr lang="en-US" sz="2400" dirty="0" smtClean="0">
                <a:latin typeface="Century Gothic" panose="020B0502020202020204" pitchFamily="34" charset="0"/>
              </a:rPr>
              <a:t> 15 minutes</a:t>
            </a:r>
          </a:p>
          <a:p>
            <a:pPr marL="342900" indent="-342900">
              <a:spcAft>
                <a:spcPts val="600"/>
              </a:spcAft>
              <a:buFont typeface="Wingdings" panose="05000000000000000000" pitchFamily="2" charset="2"/>
              <a:buChar char="§"/>
            </a:pPr>
            <a:r>
              <a:rPr lang="en-US" sz="2400" dirty="0" smtClean="0">
                <a:latin typeface="Century Gothic" panose="020B0502020202020204" pitchFamily="34" charset="0"/>
              </a:rPr>
              <a:t>Film</a:t>
            </a:r>
            <a:r>
              <a:rPr lang="en-US" sz="2400" dirty="0">
                <a:latin typeface="Century Gothic" panose="020B0502020202020204" pitchFamily="34" charset="0"/>
              </a:rPr>
              <a:t>: 3:10 minutes</a:t>
            </a:r>
          </a:p>
          <a:p>
            <a:pPr marL="342900" indent="-342900">
              <a:spcAft>
                <a:spcPts val="600"/>
              </a:spcAft>
              <a:buFont typeface="Wingdings" panose="05000000000000000000" pitchFamily="2" charset="2"/>
              <a:buChar char="§"/>
            </a:pPr>
            <a:r>
              <a:rPr lang="en-US" sz="2400" dirty="0">
                <a:latin typeface="Century Gothic" panose="020B0502020202020204" pitchFamily="34" charset="0"/>
              </a:rPr>
              <a:t>Group work: 5-7 minutes</a:t>
            </a:r>
          </a:p>
          <a:p>
            <a:pPr algn="ctr">
              <a:spcAft>
                <a:spcPts val="600"/>
              </a:spcAft>
            </a:pPr>
            <a:r>
              <a:rPr lang="en-US" sz="2000" u="sng" dirty="0">
                <a:latin typeface="Century Gothic" charset="0"/>
                <a:ea typeface="Century Gothic" charset="0"/>
                <a:cs typeface="Century Gothic" charset="0"/>
                <a:hlinkClick r:id="rId3"/>
              </a:rPr>
              <a:t>https://youtu.be/egjBqs3o6XY</a:t>
            </a:r>
            <a:r>
              <a:rPr lang="en-US" sz="2000" u="sng" dirty="0">
                <a:latin typeface="Century Gothic" charset="0"/>
                <a:ea typeface="Century Gothic" charset="0"/>
                <a:cs typeface="Century Gothic" charset="0"/>
              </a:rPr>
              <a:t> </a:t>
            </a:r>
            <a:endParaRPr lang="en-US" sz="2000" dirty="0">
              <a:latin typeface="Century Gothic" charset="0"/>
              <a:ea typeface="Century Gothic" charset="0"/>
              <a:cs typeface="Century Gothic" charset="0"/>
            </a:endParaRPr>
          </a:p>
          <a:p>
            <a:pPr marL="342900" indent="-342900">
              <a:spcAft>
                <a:spcPts val="600"/>
              </a:spcAft>
              <a:buFont typeface="Wingdings" panose="05000000000000000000" pitchFamily="2" charset="2"/>
              <a:buChar char="§"/>
            </a:pPr>
            <a:endParaRPr lang="en-US" sz="2400" dirty="0">
              <a:latin typeface="Century Gothic" panose="020B0502020202020204" pitchFamily="34" charset="0"/>
            </a:endParaRPr>
          </a:p>
        </p:txBody>
      </p:sp>
      <p:pic>
        <p:nvPicPr>
          <p:cNvPr id="9" name="Picture 8"/>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5" name="Rectangle 4"/>
          <p:cNvSpPr/>
          <p:nvPr/>
        </p:nvSpPr>
        <p:spPr>
          <a:xfrm>
            <a:off x="914400" y="381000"/>
            <a:ext cx="2659702" cy="461665"/>
          </a:xfrm>
          <a:prstGeom prst="rect">
            <a:avLst/>
          </a:prstGeom>
        </p:spPr>
        <p:txBody>
          <a:bodyPr wrap="none">
            <a:spAutoFit/>
          </a:bodyPr>
          <a:lstStyle/>
          <a:p>
            <a:r>
              <a:rPr lang="en-US" sz="2400" b="1" dirty="0">
                <a:solidFill>
                  <a:srgbClr val="002060"/>
                </a:solidFill>
                <a:latin typeface="Century Gothic"/>
                <a:cs typeface="Century Gothic"/>
              </a:rPr>
              <a:t>Learning Activity </a:t>
            </a:r>
            <a:endParaRPr lang="en-US" sz="2400" dirty="0"/>
          </a:p>
        </p:txBody>
      </p:sp>
      <p:sp>
        <p:nvSpPr>
          <p:cNvPr id="7" name="Rectangle 6"/>
          <p:cNvSpPr/>
          <p:nvPr/>
        </p:nvSpPr>
        <p:spPr>
          <a:xfrm>
            <a:off x="8077200" y="381000"/>
            <a:ext cx="877163" cy="461665"/>
          </a:xfrm>
          <a:prstGeom prst="rect">
            <a:avLst/>
          </a:prstGeom>
        </p:spPr>
        <p:txBody>
          <a:bodyPr wrap="none">
            <a:spAutoFit/>
          </a:bodyPr>
          <a:lstStyle/>
          <a:p>
            <a:pPr>
              <a:spcAft>
                <a:spcPts val="600"/>
              </a:spcAft>
            </a:pPr>
            <a:r>
              <a:rPr lang="en-US" sz="2400" b="1" dirty="0" smtClean="0">
                <a:solidFill>
                  <a:srgbClr val="002060"/>
                </a:solidFill>
                <a:latin typeface="Century Gothic"/>
                <a:cs typeface="Century Gothic"/>
              </a:rPr>
              <a:t>3.3.1</a:t>
            </a:r>
            <a:endParaRPr lang="en-US" sz="2400" b="1" dirty="0">
              <a:solidFill>
                <a:srgbClr val="002060"/>
              </a:solidFill>
              <a:latin typeface="Century Gothic"/>
              <a:cs typeface="Century Gothic"/>
            </a:endParaRPr>
          </a:p>
        </p:txBody>
      </p:sp>
      <p:sp>
        <p:nvSpPr>
          <p:cNvPr id="8" name="Rectangle 7"/>
          <p:cNvSpPr/>
          <p:nvPr/>
        </p:nvSpPr>
        <p:spPr>
          <a:xfrm>
            <a:off x="914400" y="914400"/>
            <a:ext cx="7388561" cy="461665"/>
          </a:xfrm>
          <a:prstGeom prst="rect">
            <a:avLst/>
          </a:prstGeom>
        </p:spPr>
        <p:txBody>
          <a:bodyPr wrap="none">
            <a:spAutoFit/>
          </a:bodyPr>
          <a:lstStyle/>
          <a:p>
            <a:pPr>
              <a:spcAft>
                <a:spcPts val="1800"/>
              </a:spcAft>
            </a:pPr>
            <a:r>
              <a:rPr lang="en-US" sz="2400" dirty="0" smtClean="0">
                <a:solidFill>
                  <a:srgbClr val="002060"/>
                </a:solidFill>
                <a:latin typeface="Century Gothic"/>
                <a:cs typeface="Century Gothic"/>
              </a:rPr>
              <a:t>Film: </a:t>
            </a:r>
            <a:r>
              <a:rPr lang="en-US" sz="2400" i="1" dirty="0" smtClean="0">
                <a:solidFill>
                  <a:srgbClr val="002060"/>
                </a:solidFill>
                <a:latin typeface="Century Gothic"/>
                <a:cs typeface="Century Gothic"/>
              </a:rPr>
              <a:t>Perceptions of UN Peacekeeping Personnel</a:t>
            </a:r>
            <a:endParaRPr lang="en-US" sz="2400" i="1" dirty="0">
              <a:solidFill>
                <a:srgbClr val="002060"/>
              </a:solidFill>
              <a:latin typeface="Century Gothic"/>
              <a:cs typeface="Century Gothic"/>
            </a:endParaRPr>
          </a:p>
        </p:txBody>
      </p:sp>
    </p:spTree>
    <p:extLst>
      <p:ext uri="{BB962C8B-B14F-4D97-AF65-F5344CB8AC3E}">
        <p14:creationId xmlns:p14="http://schemas.microsoft.com/office/powerpoint/2010/main" val="1326734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990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marL="176213" algn="ctr">
              <a:spcAft>
                <a:spcPts val="600"/>
              </a:spcAft>
            </a:pPr>
            <a:r>
              <a:rPr lang="en-US" sz="2800" b="1" dirty="0" smtClean="0">
                <a:solidFill>
                  <a:srgbClr val="002060"/>
                </a:solidFill>
                <a:latin typeface="Century Gothic"/>
                <a:cs typeface="Century Gothic"/>
              </a:rPr>
              <a:t>1. Conduct</a:t>
            </a:r>
            <a:endParaRPr lang="en-US" sz="2800" b="1" dirty="0">
              <a:solidFill>
                <a:srgbClr val="002060"/>
              </a:solidFill>
              <a:latin typeface="Century Gothic"/>
              <a:cs typeface="Century Gothic"/>
            </a:endParaRPr>
          </a:p>
        </p:txBody>
      </p:sp>
      <p:sp>
        <p:nvSpPr>
          <p:cNvPr id="6" name="TextBox 5"/>
          <p:cNvSpPr txBox="1"/>
          <p:nvPr/>
        </p:nvSpPr>
        <p:spPr>
          <a:xfrm>
            <a:off x="914400" y="1671935"/>
            <a:ext cx="7391400" cy="461665"/>
          </a:xfrm>
          <a:prstGeom prst="rect">
            <a:avLst/>
          </a:prstGeom>
          <a:noFill/>
        </p:spPr>
        <p:txBody>
          <a:bodyPr wrap="square" rtlCol="0">
            <a:spAutoFit/>
          </a:bodyPr>
          <a:lstStyle/>
          <a:p>
            <a:pPr marL="342900" indent="-342900">
              <a:spcAft>
                <a:spcPts val="600"/>
              </a:spcAft>
              <a:buFont typeface="Wingdings" charset="2"/>
              <a:buChar char="§"/>
            </a:pPr>
            <a:r>
              <a:rPr lang="en-US" sz="2400" dirty="0">
                <a:latin typeface="Century Gothic"/>
                <a:cs typeface="Century Gothic"/>
              </a:rPr>
              <a:t>Your conduct represents the </a:t>
            </a:r>
            <a:r>
              <a:rPr lang="en-US" sz="2400" dirty="0" smtClean="0">
                <a:latin typeface="Century Gothic"/>
                <a:cs typeface="Century Gothic"/>
              </a:rPr>
              <a:t>UN</a:t>
            </a:r>
            <a:endParaRPr lang="en-US" sz="2400" dirty="0">
              <a:latin typeface="Century Gothic"/>
              <a:cs typeface="Century Gothic"/>
            </a:endParaRP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1</a:t>
            </a: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pic>
        <p:nvPicPr>
          <p:cNvPr id="8" name="Picture 2" descr="F:\CPTM END\CPTM Slides Content\C and 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9700" y="2674308"/>
            <a:ext cx="6324600" cy="2503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807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1671935"/>
            <a:ext cx="7391400" cy="3647152"/>
          </a:xfrm>
          <a:prstGeom prst="rect">
            <a:avLst/>
          </a:prstGeom>
          <a:noFill/>
        </p:spPr>
        <p:txBody>
          <a:bodyPr wrap="square" rtlCol="0">
            <a:spAutoFit/>
          </a:bodyPr>
          <a:lstStyle/>
          <a:p>
            <a:pPr marL="342900" indent="-342900">
              <a:spcAft>
                <a:spcPts val="600"/>
              </a:spcAft>
              <a:buFont typeface="Wingdings" charset="2"/>
              <a:buChar char="§"/>
            </a:pPr>
            <a:r>
              <a:rPr lang="en-US" sz="2400" dirty="0" smtClean="0">
                <a:latin typeface="Century Gothic"/>
                <a:cs typeface="Century Gothic"/>
              </a:rPr>
              <a:t>Three </a:t>
            </a:r>
            <a:r>
              <a:rPr lang="en-US" sz="2400" dirty="0">
                <a:latin typeface="Century Gothic"/>
                <a:cs typeface="Century Gothic"/>
              </a:rPr>
              <a:t>principles underpin UN standards of conduct:</a:t>
            </a:r>
          </a:p>
          <a:p>
            <a:pPr marL="914400" lvl="1" indent="-563563">
              <a:spcAft>
                <a:spcPts val="600"/>
              </a:spcAft>
              <a:buFont typeface="+mj-lt"/>
              <a:buAutoNum type="arabicPeriod"/>
            </a:pPr>
            <a:r>
              <a:rPr lang="en-US" sz="2400" dirty="0">
                <a:latin typeface="Century Gothic"/>
                <a:cs typeface="Century Gothic"/>
              </a:rPr>
              <a:t>Highest standards of efficiency, competence and integrity</a:t>
            </a:r>
          </a:p>
          <a:p>
            <a:pPr marL="914400" lvl="1" indent="-563563">
              <a:spcAft>
                <a:spcPts val="600"/>
              </a:spcAft>
              <a:buFont typeface="+mj-lt"/>
              <a:buAutoNum type="arabicPeriod"/>
            </a:pPr>
            <a:r>
              <a:rPr lang="en-US" sz="2400" dirty="0">
                <a:latin typeface="Century Gothic"/>
                <a:cs typeface="Century Gothic"/>
              </a:rPr>
              <a:t>Zero tolerance policy on sexual exploitation and </a:t>
            </a:r>
            <a:r>
              <a:rPr lang="en-US" sz="2400" dirty="0" smtClean="0">
                <a:latin typeface="Century Gothic"/>
                <a:cs typeface="Century Gothic"/>
              </a:rPr>
              <a:t>abuse (SEA)</a:t>
            </a:r>
            <a:endParaRPr lang="en-US" sz="2400" dirty="0">
              <a:latin typeface="Century Gothic"/>
              <a:cs typeface="Century Gothic"/>
            </a:endParaRPr>
          </a:p>
          <a:p>
            <a:pPr marL="914400" lvl="1" indent="-563563">
              <a:spcAft>
                <a:spcPts val="600"/>
              </a:spcAft>
              <a:buFont typeface="+mj-lt"/>
              <a:buAutoNum type="arabicPeriod"/>
            </a:pPr>
            <a:r>
              <a:rPr lang="en-US" sz="2400" dirty="0">
                <a:latin typeface="Century Gothic"/>
                <a:cs typeface="Century Gothic"/>
              </a:rPr>
              <a:t>Accountability of those in command or authority who fail to enforce the standards of conduct</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2</a:t>
            </a: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UN Standards </a:t>
            </a:r>
            <a:r>
              <a:rPr lang="en-US" sz="2800" dirty="0">
                <a:solidFill>
                  <a:srgbClr val="8D9C36"/>
                </a:solidFill>
                <a:latin typeface="Century Gothic"/>
                <a:cs typeface="Century Gothic"/>
              </a:rPr>
              <a:t>of </a:t>
            </a:r>
            <a:r>
              <a:rPr lang="en-US" sz="2800" dirty="0" smtClean="0">
                <a:solidFill>
                  <a:srgbClr val="8D9C36"/>
                </a:solidFill>
                <a:latin typeface="Century Gothic"/>
                <a:cs typeface="Century Gothic"/>
              </a:rPr>
              <a:t>Conduct</a:t>
            </a:r>
            <a:endParaRPr lang="en-US" sz="2800" dirty="0">
              <a:solidFill>
                <a:srgbClr val="8D9C36"/>
              </a:solidFill>
              <a:latin typeface="Century Gothic"/>
              <a:cs typeface="Century Gothic"/>
            </a:endParaRPr>
          </a:p>
        </p:txBody>
      </p:sp>
    </p:spTree>
    <p:extLst>
      <p:ext uri="{BB962C8B-B14F-4D97-AF65-F5344CB8AC3E}">
        <p14:creationId xmlns:p14="http://schemas.microsoft.com/office/powerpoint/2010/main" val="70674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066800"/>
            <a:ext cx="7391400" cy="954107"/>
          </a:xfrm>
          <a:prstGeom prst="rect">
            <a:avLst/>
          </a:prstGeom>
          <a:noFill/>
        </p:spPr>
        <p:txBody>
          <a:bodyPr wrap="square" rtlCol="0">
            <a:spAutoFit/>
          </a:bodyPr>
          <a:lstStyle/>
          <a:p>
            <a:pPr>
              <a:spcAft>
                <a:spcPts val="1200"/>
              </a:spcAft>
            </a:pPr>
            <a:r>
              <a:rPr lang="en-US" sz="2800" dirty="0">
                <a:solidFill>
                  <a:srgbClr val="8D9C36"/>
                </a:solidFill>
                <a:latin typeface="Century Gothic"/>
                <a:cs typeface="Century Gothic"/>
              </a:rPr>
              <a:t>Code of Conduct for Peacekeeping Personnel</a:t>
            </a:r>
          </a:p>
        </p:txBody>
      </p:sp>
      <p:pic>
        <p:nvPicPr>
          <p:cNvPr id="7" name="Picture 6"/>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9"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3</a:t>
            </a:r>
          </a:p>
        </p:txBody>
      </p:sp>
      <p:sp>
        <p:nvSpPr>
          <p:cNvPr id="10" name="TextBox 9"/>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11" name="TextBox 10"/>
          <p:cNvSpPr txBox="1"/>
          <p:nvPr/>
        </p:nvSpPr>
        <p:spPr>
          <a:xfrm>
            <a:off x="914400" y="1671935"/>
            <a:ext cx="7391400" cy="3277820"/>
          </a:xfrm>
          <a:prstGeom prst="rect">
            <a:avLst/>
          </a:prstGeom>
          <a:noFill/>
        </p:spPr>
        <p:txBody>
          <a:bodyPr wrap="square" rtlCol="0">
            <a:spAutoFit/>
          </a:bodyPr>
          <a:lstStyle/>
          <a:p>
            <a:pPr marL="342900" indent="-342900">
              <a:spcAft>
                <a:spcPts val="600"/>
              </a:spcAft>
              <a:buFont typeface="Wingdings" charset="2"/>
              <a:buChar char="§"/>
            </a:pPr>
            <a:endParaRPr lang="en-US" sz="2400" dirty="0" smtClean="0">
              <a:latin typeface="Century Gothic"/>
              <a:cs typeface="Century Gothic"/>
            </a:endParaRPr>
          </a:p>
          <a:p>
            <a:pPr marL="342900" indent="-342900">
              <a:spcAft>
                <a:spcPts val="600"/>
              </a:spcAft>
              <a:buFont typeface="Wingdings" charset="2"/>
              <a:buChar char="§"/>
            </a:pPr>
            <a:r>
              <a:rPr lang="en-US" sz="2400" dirty="0" smtClean="0">
                <a:latin typeface="Century Gothic"/>
                <a:cs typeface="Century Gothic"/>
              </a:rPr>
              <a:t>UN </a:t>
            </a:r>
            <a:r>
              <a:rPr lang="en-US" sz="2400" dirty="0">
                <a:latin typeface="Century Gothic"/>
                <a:cs typeface="Century Gothic"/>
              </a:rPr>
              <a:t>Charter </a:t>
            </a:r>
            <a:r>
              <a:rPr lang="mr-IN" sz="2400" dirty="0">
                <a:latin typeface="Century Gothic"/>
                <a:cs typeface="Century Gothic"/>
              </a:rPr>
              <a:t>–</a:t>
            </a:r>
            <a:r>
              <a:rPr lang="en-US" sz="2400" dirty="0">
                <a:latin typeface="Century Gothic"/>
                <a:cs typeface="Century Gothic"/>
              </a:rPr>
              <a:t> highest standards of </a:t>
            </a:r>
            <a:r>
              <a:rPr lang="en-US" sz="2400" dirty="0" smtClean="0">
                <a:latin typeface="Century Gothic"/>
                <a:cs typeface="Century Gothic"/>
              </a:rPr>
              <a:t>integrity and conduct</a:t>
            </a:r>
          </a:p>
          <a:p>
            <a:pPr marL="342900" indent="-342900">
              <a:spcAft>
                <a:spcPts val="600"/>
              </a:spcAft>
              <a:buFont typeface="Wingdings" charset="2"/>
              <a:buChar char="§"/>
            </a:pPr>
            <a:r>
              <a:rPr lang="en-US" sz="2400" dirty="0">
                <a:latin typeface="Century Gothic"/>
                <a:cs typeface="Century Gothic"/>
              </a:rPr>
              <a:t>International Human Rights Law, International Humanitarian Law </a:t>
            </a:r>
            <a:r>
              <a:rPr lang="mr-IN" sz="2400" dirty="0">
                <a:latin typeface="Century Gothic"/>
                <a:cs typeface="Century Gothic"/>
              </a:rPr>
              <a:t>–</a:t>
            </a:r>
            <a:r>
              <a:rPr lang="en-US" sz="2400" dirty="0">
                <a:latin typeface="Century Gothic"/>
                <a:cs typeface="Century Gothic"/>
              </a:rPr>
              <a:t> fundamental basis for standards</a:t>
            </a:r>
          </a:p>
          <a:p>
            <a:pPr marL="342900" indent="-342900">
              <a:spcAft>
                <a:spcPts val="600"/>
              </a:spcAft>
              <a:buFont typeface="Wingdings" charset="2"/>
              <a:buChar char="§"/>
            </a:pPr>
            <a:r>
              <a:rPr lang="en-US" sz="2400" dirty="0">
                <a:latin typeface="Century Gothic"/>
                <a:cs typeface="Century Gothic"/>
              </a:rPr>
              <a:t>Public and private life </a:t>
            </a:r>
            <a:r>
              <a:rPr lang="mr-IN" sz="2400" dirty="0">
                <a:latin typeface="Century Gothic"/>
                <a:cs typeface="Century Gothic"/>
              </a:rPr>
              <a:t>–</a:t>
            </a:r>
            <a:r>
              <a:rPr lang="en-US" sz="2400" dirty="0">
                <a:latin typeface="Century Gothic"/>
                <a:cs typeface="Century Gothic"/>
              </a:rPr>
              <a:t> pursue ideals of the </a:t>
            </a:r>
            <a:r>
              <a:rPr lang="en-US" sz="2400" dirty="0" smtClean="0">
                <a:latin typeface="Century Gothic"/>
                <a:cs typeface="Century Gothic"/>
              </a:rPr>
              <a:t>UN</a:t>
            </a:r>
            <a:endParaRPr lang="en-US" sz="2400" dirty="0">
              <a:latin typeface="Century Gothic"/>
              <a:cs typeface="Century Gothic"/>
            </a:endParaRPr>
          </a:p>
        </p:txBody>
      </p:sp>
    </p:spTree>
    <p:extLst>
      <p:ext uri="{BB962C8B-B14F-4D97-AF65-F5344CB8AC3E}">
        <p14:creationId xmlns:p14="http://schemas.microsoft.com/office/powerpoint/2010/main" val="984763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1671935"/>
            <a:ext cx="7391400" cy="2092881"/>
          </a:xfrm>
          <a:prstGeom prst="rect">
            <a:avLst/>
          </a:prstGeom>
          <a:noFill/>
        </p:spPr>
        <p:txBody>
          <a:bodyPr wrap="square" rtlCol="0">
            <a:spAutoFit/>
          </a:bodyPr>
          <a:lstStyle/>
          <a:p>
            <a:pPr marL="342900" indent="-342900">
              <a:spcAft>
                <a:spcPts val="600"/>
              </a:spcAft>
              <a:buFont typeface="Wingdings" charset="2"/>
              <a:buChar char="§"/>
            </a:pPr>
            <a:r>
              <a:rPr lang="en-US" sz="2400" dirty="0" smtClean="0">
                <a:latin typeface="Century Gothic"/>
                <a:cs typeface="Century Gothic"/>
              </a:rPr>
              <a:t>To </a:t>
            </a:r>
            <a:r>
              <a:rPr lang="en-US" sz="2400" dirty="0">
                <a:latin typeface="Century Gothic"/>
                <a:cs typeface="Century Gothic"/>
              </a:rPr>
              <a:t>enable you to perform functions</a:t>
            </a:r>
          </a:p>
          <a:p>
            <a:pPr marL="342900" indent="-342900">
              <a:spcAft>
                <a:spcPts val="600"/>
              </a:spcAft>
              <a:buFont typeface="Wingdings" charset="2"/>
              <a:buChar char="§"/>
            </a:pPr>
            <a:r>
              <a:rPr lang="en-US" sz="2400" dirty="0">
                <a:latin typeface="Century Gothic"/>
                <a:cs typeface="Century Gothic"/>
              </a:rPr>
              <a:t>May be waived by Secretary-General when in the interests of the UN</a:t>
            </a:r>
          </a:p>
          <a:p>
            <a:pPr marL="342900" indent="-342900">
              <a:spcAft>
                <a:spcPts val="600"/>
              </a:spcAft>
              <a:buFont typeface="Wingdings" charset="2"/>
              <a:buChar char="§"/>
            </a:pPr>
            <a:r>
              <a:rPr lang="en-US" sz="2400" dirty="0">
                <a:latin typeface="Century Gothic"/>
                <a:cs typeface="Century Gothic"/>
              </a:rPr>
              <a:t>Does not mean that those who violate standards of conduct will get away with it</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4</a:t>
            </a: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a:t>
            </a:r>
            <a:r>
              <a:rPr lang="en-US" sz="1400" dirty="0" smtClean="0">
                <a:solidFill>
                  <a:schemeClr val="bg1">
                    <a:lumMod val="50000"/>
                  </a:schemeClr>
                </a:solidFill>
                <a:latin typeface="Century Gothic"/>
                <a:cs typeface="Century Gothic"/>
              </a:rPr>
              <a:t>2017</a:t>
            </a:r>
            <a:endParaRPr lang="en-US" sz="1400" dirty="0">
              <a:solidFill>
                <a:schemeClr val="bg1">
                  <a:lumMod val="50000"/>
                </a:schemeClr>
              </a:solidFill>
              <a:latin typeface="Century Gothic"/>
              <a:cs typeface="Century Gothic"/>
            </a:endParaRP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Immunities &amp; Privileges</a:t>
            </a:r>
            <a:endParaRPr lang="en-US" sz="2800" dirty="0">
              <a:solidFill>
                <a:srgbClr val="8D9C36"/>
              </a:solidFill>
              <a:latin typeface="Century Gothic"/>
              <a:cs typeface="Century Gothic"/>
            </a:endParaRPr>
          </a:p>
        </p:txBody>
      </p:sp>
    </p:spTree>
    <p:extLst>
      <p:ext uri="{BB962C8B-B14F-4D97-AF65-F5344CB8AC3E}">
        <p14:creationId xmlns:p14="http://schemas.microsoft.com/office/powerpoint/2010/main" val="2218257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4376</TotalTime>
  <Words>1521</Words>
  <Application>Microsoft Office PowerPoint</Application>
  <PresentationFormat>On-screen Show (4:3)</PresentationFormat>
  <Paragraphs>222</Paragraphs>
  <Slides>27</Slides>
  <Notes>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Jenna</dc:creator>
  <cp:lastModifiedBy>Mark A. Blanco</cp:lastModifiedBy>
  <cp:revision>150</cp:revision>
  <dcterms:created xsi:type="dcterms:W3CDTF">2015-12-09T18:20:24Z</dcterms:created>
  <dcterms:modified xsi:type="dcterms:W3CDTF">2017-05-08T17:01:59Z</dcterms:modified>
</cp:coreProperties>
</file>